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24"/>
  </p:notesMasterIdLst>
  <p:sldIdLst>
    <p:sldId id="403" r:id="rId2"/>
    <p:sldId id="337" r:id="rId3"/>
    <p:sldId id="423" r:id="rId4"/>
    <p:sldId id="371" r:id="rId5"/>
    <p:sldId id="336" r:id="rId6"/>
    <p:sldId id="411" r:id="rId7"/>
    <p:sldId id="307" r:id="rId8"/>
    <p:sldId id="374" r:id="rId9"/>
    <p:sldId id="320" r:id="rId10"/>
    <p:sldId id="377" r:id="rId11"/>
    <p:sldId id="401" r:id="rId12"/>
    <p:sldId id="380" r:id="rId13"/>
    <p:sldId id="329" r:id="rId14"/>
    <p:sldId id="424" r:id="rId15"/>
    <p:sldId id="391" r:id="rId16"/>
    <p:sldId id="389" r:id="rId17"/>
    <p:sldId id="413" r:id="rId18"/>
    <p:sldId id="426" r:id="rId19"/>
    <p:sldId id="414" r:id="rId20"/>
    <p:sldId id="416" r:id="rId21"/>
    <p:sldId id="410" r:id="rId22"/>
    <p:sldId id="387" r:id="rId23"/>
  </p:sldIdLst>
  <p:sldSz cx="9037638" cy="6858000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85DB"/>
    <a:srgbClr val="69072C"/>
    <a:srgbClr val="3BCCFF"/>
    <a:srgbClr val="FFDD71"/>
    <a:srgbClr val="83BBE9"/>
    <a:srgbClr val="257B27"/>
    <a:srgbClr val="59F3CE"/>
    <a:srgbClr val="D2E8FA"/>
    <a:srgbClr val="000099"/>
    <a:srgbClr val="68A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85" autoAdjust="0"/>
    <p:restoredTop sz="91653" autoAdjust="0"/>
  </p:normalViewPr>
  <p:slideViewPr>
    <p:cSldViewPr>
      <p:cViewPr varScale="1">
        <p:scale>
          <a:sx n="115" d="100"/>
          <a:sy n="115" d="100"/>
        </p:scale>
        <p:origin x="1578" y="114"/>
      </p:cViewPr>
      <p:guideLst>
        <p:guide orient="horz" pos="2160"/>
        <p:guide pos="28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c:spPr>
    </c:sideWall>
    <c:backWall>
      <c:thickness val="0"/>
      <c:spPr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82550"/>
            </a:sp3d>
          </c:spPr>
          <c:invertIfNegative val="0"/>
          <c:cat>
            <c:strRef>
              <c:f>Лист1!$C$3:$F$3</c:f>
              <c:strCache>
                <c:ptCount val="4"/>
                <c:pt idx="0">
                  <c:v>2024 год 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Лист1!$C$5:$F$5</c:f>
              <c:numCache>
                <c:formatCode>0.00%</c:formatCode>
                <c:ptCount val="4"/>
                <c:pt idx="0">
                  <c:v>88.047627333217335</c:v>
                </c:pt>
                <c:pt idx="1">
                  <c:v>93.708197925560881</c:v>
                </c:pt>
                <c:pt idx="2">
                  <c:v>80.339090281060251</c:v>
                </c:pt>
                <c:pt idx="3">
                  <c:v>103.10015632029095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D9-468C-A640-D5623F3175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9684024"/>
        <c:axId val="429685664"/>
        <c:axId val="0"/>
      </c:bar3DChart>
      <c:catAx>
        <c:axId val="429684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9685664"/>
        <c:crossesAt val="0"/>
        <c:auto val="1"/>
        <c:lblAlgn val="ctr"/>
        <c:lblOffset val="100"/>
        <c:noMultiLvlLbl val="0"/>
      </c:catAx>
      <c:valAx>
        <c:axId val="429685664"/>
        <c:scaling>
          <c:orientation val="minMax"/>
          <c:max val="12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0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9684024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chemeClr val="accent4"/>
            </a:solidFill>
            <a:ln>
              <a:noFill/>
            </a:ln>
            <a:effectLst>
              <a:outerShdw blurRad="50800" dist="50800" dir="5400000" algn="ctr" rotWithShape="0">
                <a:schemeClr val="accent2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Лист2!$A$2:$E$2</c:f>
              <c:strCache>
                <c:ptCount val="5"/>
                <c:pt idx="0">
                  <c:v> факт 2023 год</c:v>
                </c:pt>
                <c:pt idx="1">
                  <c:v>оценка 2024 год  </c:v>
                </c:pt>
                <c:pt idx="2">
                  <c:v>2025 год </c:v>
                </c:pt>
                <c:pt idx="3">
                  <c:v>2026 год </c:v>
                </c:pt>
                <c:pt idx="4">
                  <c:v>2027 год </c:v>
                </c:pt>
              </c:strCache>
            </c:strRef>
          </c:cat>
          <c:val>
            <c:numRef>
              <c:f>Лист2!$A$3:$E$3</c:f>
              <c:numCache>
                <c:formatCode>General</c:formatCode>
                <c:ptCount val="5"/>
                <c:pt idx="0">
                  <c:v>80804.800000000003</c:v>
                </c:pt>
                <c:pt idx="1">
                  <c:v>94748.6</c:v>
                </c:pt>
                <c:pt idx="2">
                  <c:v>88516.3</c:v>
                </c:pt>
                <c:pt idx="3">
                  <c:v>90290.2</c:v>
                </c:pt>
                <c:pt idx="4">
                  <c:v>93652.4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7E-490B-AEF1-555EB5E251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6890560"/>
        <c:axId val="426891216"/>
        <c:axId val="0"/>
      </c:bar3DChart>
      <c:catAx>
        <c:axId val="4268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1216"/>
        <c:crosses val="autoZero"/>
        <c:auto val="1"/>
        <c:lblAlgn val="ctr"/>
        <c:lblOffset val="100"/>
        <c:noMultiLvlLbl val="0"/>
      </c:catAx>
      <c:valAx>
        <c:axId val="426891216"/>
        <c:scaling>
          <c:orientation val="minMax"/>
          <c:max val="25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0560"/>
        <c:crosses val="autoZero"/>
        <c:crossBetween val="between"/>
        <c:majorUnit val="5000"/>
        <c:minorUnit val="5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12700" dist="50800" dir="5400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3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7107228595296442E-2"/>
          <c:y val="9.6928764186166874E-2"/>
          <c:w val="0.55445155614076191"/>
          <c:h val="0.85935060934284624"/>
        </c:manualLayout>
      </c:layout>
      <c:pie3DChart>
        <c:varyColors val="1"/>
        <c:ser>
          <c:idx val="0"/>
          <c:order val="0"/>
          <c:explosion val="34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1BC-4A3A-8AA3-449175F968A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1BC-4A3A-8AA3-449175F968A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1BC-4A3A-8AA3-449175F968A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1BC-4A3A-8AA3-449175F968A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1BC-4A3A-8AA3-449175F968A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11BC-4A3A-8AA3-449175F968A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11BC-4A3A-8AA3-449175F968AB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11BC-4A3A-8AA3-449175F968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'Лист1 (2)'!$A$2:$A$9</c:f>
              <c:strCache>
                <c:ptCount val="8"/>
                <c:pt idx="0">
                  <c:v>Налоги на прибыль, доходы</c:v>
                </c:pt>
                <c:pt idx="1">
                  <c:v>Налоги на совокупный доход (ЕСХН)</c:v>
                </c:pt>
                <c:pt idx="2">
                  <c:v>Доходы от использования имущества, находящегося в государственной и муниципальной собственности</c:v>
                </c:pt>
                <c:pt idx="3">
                  <c:v>Налоги на имущество</c:v>
                </c:pt>
                <c:pt idx="4">
                  <c:v>Доходы от оказания платных услуг</c:v>
                </c:pt>
                <c:pt idx="5">
                  <c:v>Доходы от компенсации затрат государства</c:v>
                </c:pt>
                <c:pt idx="6">
                  <c:v>Доходы от  продажи имущества</c:v>
                </c:pt>
                <c:pt idx="7">
                  <c:v>Штрафы, санкции, возмещение ущерба</c:v>
                </c:pt>
              </c:strCache>
            </c:strRef>
          </c:cat>
          <c:val>
            <c:numRef>
              <c:f>'Лист1 (2)'!$C$2:$C$9</c:f>
              <c:numCache>
                <c:formatCode>0.00%</c:formatCode>
                <c:ptCount val="8"/>
                <c:pt idx="0">
                  <c:v>0.46842220020493397</c:v>
                </c:pt>
                <c:pt idx="1">
                  <c:v>5.4044283369277746E-2</c:v>
                </c:pt>
                <c:pt idx="2">
                  <c:v>2.8243385681507246E-5</c:v>
                </c:pt>
                <c:pt idx="3">
                  <c:v>0.47298633133106555</c:v>
                </c:pt>
                <c:pt idx="4">
                  <c:v>3.3892062817808695E-3</c:v>
                </c:pt>
                <c:pt idx="5">
                  <c:v>0</c:v>
                </c:pt>
                <c:pt idx="6">
                  <c:v>0</c:v>
                </c:pt>
                <c:pt idx="7">
                  <c:v>1.1297354272602898E-3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11BC-4A3A-8AA3-449175F968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>
          <a:softEdge rad="292100"/>
        </a:effectLst>
      </c:spPr>
    </c:plotArea>
    <c:legend>
      <c:legendPos val="r"/>
      <c:layout>
        <c:manualLayout>
          <c:xMode val="edge"/>
          <c:yMode val="edge"/>
          <c:x val="0.64166666666666672"/>
          <c:y val="0.13735819480898223"/>
          <c:w val="0.35833326428367507"/>
          <c:h val="0.862641923280716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rgbClr val="B1510F"/>
            </a:solidFill>
            <a:ln>
              <a:noFill/>
            </a:ln>
            <a:effectLst>
              <a:outerShdw blurRad="50800" dist="50800" dir="5400000" algn="ctr" rotWithShape="0">
                <a:schemeClr val="accent2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'Лист2 (2)'!$A$2:$E$2</c:f>
              <c:strCache>
                <c:ptCount val="5"/>
                <c:pt idx="0">
                  <c:v> факт 2023 год</c:v>
                </c:pt>
                <c:pt idx="1">
                  <c:v>оценка 2024 год  </c:v>
                </c:pt>
                <c:pt idx="2">
                  <c:v>План на 2025 год </c:v>
                </c:pt>
                <c:pt idx="3">
                  <c:v>План на 2026 год </c:v>
                </c:pt>
                <c:pt idx="4">
                  <c:v>План на 2027 год </c:v>
                </c:pt>
              </c:strCache>
            </c:strRef>
          </c:cat>
          <c:val>
            <c:numRef>
              <c:f>'Лист2 (2)'!$A$3:$E$3</c:f>
              <c:numCache>
                <c:formatCode>General</c:formatCode>
                <c:ptCount val="5"/>
                <c:pt idx="0">
                  <c:v>33465.199999999997</c:v>
                </c:pt>
                <c:pt idx="1">
                  <c:v>42779.1</c:v>
                </c:pt>
                <c:pt idx="2">
                  <c:v>41463</c:v>
                </c:pt>
                <c:pt idx="3">
                  <c:v>44745.599999999999</c:v>
                </c:pt>
                <c:pt idx="4">
                  <c:v>47908.7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17-4FBF-833F-1C48D49FD1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6890560"/>
        <c:axId val="426891216"/>
        <c:axId val="0"/>
      </c:bar3DChart>
      <c:catAx>
        <c:axId val="4268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1216"/>
        <c:crosses val="autoZero"/>
        <c:auto val="1"/>
        <c:lblAlgn val="ctr"/>
        <c:lblOffset val="100"/>
        <c:noMultiLvlLbl val="0"/>
      </c:catAx>
      <c:valAx>
        <c:axId val="426891216"/>
        <c:scaling>
          <c:orientation val="minMax"/>
          <c:max val="2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0560"/>
        <c:crosses val="autoZero"/>
        <c:crossBetween val="between"/>
        <c:majorUnit val="2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12700" dist="50800" dir="5400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0950690279484122E-2"/>
          <c:y val="4.7790163551956866E-2"/>
          <c:w val="0.91097223920403336"/>
          <c:h val="0.83746358410704247"/>
        </c:manualLayout>
      </c:layout>
      <c:bar3DChart>
        <c:barDir val="col"/>
        <c:grouping val="stacked"/>
        <c:varyColors val="0"/>
        <c:ser>
          <c:idx val="0"/>
          <c:order val="0"/>
          <c:spPr>
            <a:pattFill prst="pct70">
              <a:fgClr>
                <a:schemeClr val="accent6">
                  <a:lumMod val="60000"/>
                  <a:lumOff val="40000"/>
                </a:schemeClr>
              </a:fgClr>
              <a:bgClr>
                <a:schemeClr val="bg1"/>
              </a:bgClr>
            </a:pattFill>
            <a:ln>
              <a:noFill/>
            </a:ln>
            <a:effectLst>
              <a:outerShdw blurRad="50800" dist="50800" dir="5400000" algn="ctr" rotWithShape="0">
                <a:schemeClr val="accent1"/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'Лист2 (3)'!$A$2:$E$2</c:f>
              <c:strCache>
                <c:ptCount val="5"/>
                <c:pt idx="0">
                  <c:v> факт 2023 год</c:v>
                </c:pt>
                <c:pt idx="1">
                  <c:v>оценка 2024 год  </c:v>
                </c:pt>
                <c:pt idx="2">
                  <c:v>План на 2025 год </c:v>
                </c:pt>
                <c:pt idx="3">
                  <c:v>План на 2026 год </c:v>
                </c:pt>
                <c:pt idx="4">
                  <c:v>План на 2027 год </c:v>
                </c:pt>
              </c:strCache>
            </c:strRef>
          </c:cat>
          <c:val>
            <c:numRef>
              <c:f>'Лист2 (3)'!$A$3:$E$3</c:f>
              <c:numCache>
                <c:formatCode>General</c:formatCode>
                <c:ptCount val="5"/>
                <c:pt idx="0">
                  <c:v>5827.7</c:v>
                </c:pt>
                <c:pt idx="1">
                  <c:v>5733.3</c:v>
                </c:pt>
                <c:pt idx="2">
                  <c:v>4783.8</c:v>
                </c:pt>
                <c:pt idx="3">
                  <c:v>4975.1000000000004</c:v>
                </c:pt>
                <c:pt idx="4">
                  <c:v>5174.2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9A-4BA8-B52B-042A4C9D99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26890560"/>
        <c:axId val="426891216"/>
        <c:axId val="0"/>
      </c:bar3DChart>
      <c:catAx>
        <c:axId val="4268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1216"/>
        <c:crossesAt val="0"/>
        <c:auto val="1"/>
        <c:lblAlgn val="ctr"/>
        <c:lblOffset val="100"/>
        <c:noMultiLvlLbl val="0"/>
      </c:catAx>
      <c:valAx>
        <c:axId val="426891216"/>
        <c:scaling>
          <c:orientation val="minMax"/>
          <c:max val="6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0560"/>
        <c:crosses val="autoZero"/>
        <c:crossBetween val="between"/>
        <c:majorUnit val="200"/>
        <c:minorUnit val="1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12700" dist="50800" dir="5400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50800" dir="5400000" algn="ctr" rotWithShape="0">
                <a:schemeClr val="accent1"/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'Лист2 (4)'!$A$2:$E$2</c:f>
              <c:strCache>
                <c:ptCount val="5"/>
                <c:pt idx="0">
                  <c:v> факт 2023 год</c:v>
                </c:pt>
                <c:pt idx="1">
                  <c:v>оценка 2024 год  </c:v>
                </c:pt>
                <c:pt idx="2">
                  <c:v>План на 2025 год </c:v>
                </c:pt>
                <c:pt idx="3">
                  <c:v>План на 2026 год </c:v>
                </c:pt>
                <c:pt idx="4">
                  <c:v>План на 2027 год </c:v>
                </c:pt>
              </c:strCache>
            </c:strRef>
          </c:cat>
          <c:val>
            <c:numRef>
              <c:f>'Лист2 (4)'!$A$3:$E$3</c:f>
              <c:numCache>
                <c:formatCode>General</c:formatCode>
                <c:ptCount val="5"/>
                <c:pt idx="0">
                  <c:v>6112.2</c:v>
                </c:pt>
                <c:pt idx="1">
                  <c:v>6731.3</c:v>
                </c:pt>
                <c:pt idx="2">
                  <c:v>7077</c:v>
                </c:pt>
                <c:pt idx="3">
                  <c:v>7077</c:v>
                </c:pt>
                <c:pt idx="4">
                  <c:v>7077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6C-4878-BAFA-20F554B2B1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26890560"/>
        <c:axId val="426891216"/>
        <c:axId val="0"/>
      </c:bar3DChart>
      <c:catAx>
        <c:axId val="42689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1216"/>
        <c:crossesAt val="0"/>
        <c:auto val="1"/>
        <c:lblAlgn val="ctr"/>
        <c:lblOffset val="100"/>
        <c:noMultiLvlLbl val="0"/>
      </c:catAx>
      <c:valAx>
        <c:axId val="426891216"/>
        <c:scaling>
          <c:orientation val="minMax"/>
          <c:max val="2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in"/>
        <c:minorTickMark val="out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890560"/>
        <c:crosses val="autoZero"/>
        <c:crossBetween val="between"/>
        <c:majorUnit val="2000"/>
        <c:minorUnit val="10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12700" dist="50800" dir="5400000" algn="ctr" rotWithShape="0">
        <a:srgbClr val="000000">
          <a:alpha val="43137"/>
        </a:srgbClr>
      </a:outerShdw>
    </a:effectLst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01A-4E35-907D-A41EC16C19A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01A-4E35-907D-A41EC16C19A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01A-4E35-907D-A41EC16C19A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01A-4E35-907D-A41EC16C19A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01A-4E35-907D-A41EC16C19A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901A-4E35-907D-A41EC16C19A1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901A-4E35-907D-A41EC16C19A1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901A-4E35-907D-A41EC16C19A1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1-901A-4E35-907D-A41EC16C19A1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3-901A-4E35-907D-A41EC16C19A1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5-901A-4E35-907D-A41EC16C19A1}"/>
              </c:ext>
            </c:extLst>
          </c:dPt>
          <c:dLbls>
            <c:dLbl>
              <c:idx val="5"/>
              <c:layout>
                <c:manualLayout>
                  <c:x val="0.12972287670342708"/>
                  <c:y val="-0.1294457832344607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1654506941576722E-2"/>
                      <c:h val="2.43827919517751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901A-4E35-907D-A41EC16C19A1}"/>
                </c:ext>
              </c:extLst>
            </c:dLbl>
            <c:dLbl>
              <c:idx val="6"/>
              <c:layout>
                <c:manualLayout>
                  <c:x val="3.4599470603895163E-2"/>
                  <c:y val="-4.49911638577072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901A-4E35-907D-A41EC16C19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'Лист7 (2)'!$A$3:$A$13</c:f>
              <c:strCache>
                <c:ptCount val="11"/>
                <c:pt idx="0">
                  <c:v>Общегосударственные вопросы</c:v>
                </c:pt>
                <c:pt idx="2">
                  <c:v>Национальная оборона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Национальная экономика</c:v>
                </c:pt>
                <c:pt idx="5">
                  <c:v>Жилищно-коммунальное хозяйство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Межбюджетные трансферты общего характера бюджетам бюджетной системы Российской Федерации</c:v>
                </c:pt>
              </c:strCache>
            </c:strRef>
          </c:cat>
          <c:val>
            <c:numRef>
              <c:f>'Лист7 (2)'!$B$3:$B$13</c:f>
              <c:numCache>
                <c:formatCode>General</c:formatCode>
                <c:ptCount val="11"/>
                <c:pt idx="0">
                  <c:v>32444.1</c:v>
                </c:pt>
                <c:pt idx="2">
                  <c:v>1643.4</c:v>
                </c:pt>
                <c:pt idx="3">
                  <c:v>6388</c:v>
                </c:pt>
                <c:pt idx="4">
                  <c:v>43082.9</c:v>
                </c:pt>
                <c:pt idx="5">
                  <c:v>21699.9</c:v>
                </c:pt>
                <c:pt idx="6">
                  <c:v>31166</c:v>
                </c:pt>
                <c:pt idx="7">
                  <c:v>305</c:v>
                </c:pt>
                <c:pt idx="8">
                  <c:v>685.7</c:v>
                </c:pt>
                <c:pt idx="9">
                  <c:v>50</c:v>
                </c:pt>
                <c:pt idx="10">
                  <c:v>370.9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901A-4E35-907D-A41EC16C1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egendEntry>
        <c:idx val="1"/>
        <c:delete val="1"/>
      </c:legendEntry>
      <c:layout>
        <c:manualLayout>
          <c:xMode val="edge"/>
          <c:yMode val="edge"/>
          <c:x val="0.65445406824146979"/>
          <c:y val="2.6258211721592199E-2"/>
          <c:w val="0.32887926509186349"/>
          <c:h val="0.935309690681482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0555555555555555E-2"/>
          <c:y val="6.9861111111111124E-2"/>
          <c:w val="0.93888888888888888"/>
          <c:h val="0.7208876494604841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'Лист7 (4)'!$A$3</c:f>
              <c:strCache>
                <c:ptCount val="1"/>
                <c:pt idx="0">
                  <c:v>Общегосударственные вопросы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'Лист7 (4)'!$B$2:$D$2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'Лист7 (4)'!$B$3:$D$3</c:f>
              <c:numCache>
                <c:formatCode>0.00</c:formatCode>
                <c:ptCount val="3"/>
                <c:pt idx="0">
                  <c:v>12486.2</c:v>
                </c:pt>
                <c:pt idx="1">
                  <c:v>13081.5</c:v>
                </c:pt>
                <c:pt idx="2">
                  <c:v>12260.3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BB-492A-BF4E-E5AA19907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657708728"/>
        <c:axId val="657710040"/>
        <c:axId val="0"/>
      </c:bar3DChart>
      <c:catAx>
        <c:axId val="657708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57710040"/>
        <c:crosses val="autoZero"/>
        <c:auto val="1"/>
        <c:lblAlgn val="ctr"/>
        <c:lblOffset val="100"/>
        <c:noMultiLvlLbl val="0"/>
      </c:catAx>
      <c:valAx>
        <c:axId val="6577100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657708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C000"/>
            </a:solidFill>
            <a:ln>
              <a:noFill/>
            </a:ln>
            <a:effectLst>
              <a:glow rad="127000">
                <a:schemeClr val="accent1">
                  <a:alpha val="98000"/>
                </a:schemeClr>
              </a:glow>
            </a:effectLst>
            <a:scene3d>
              <a:camera prst="orthographicFront"/>
              <a:lightRig rig="morning" dir="t"/>
            </a:scene3d>
            <a:sp3d>
              <a:bevelB/>
            </a:sp3d>
          </c:spPr>
          <c:invertIfNegative val="0"/>
          <c:cat>
            <c:strRef>
              <c:f>'Лист7 (4)'!$B$2:$D$2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'Лист7 (4)'!$B$8:$D$8</c:f>
              <c:numCache>
                <c:formatCode>0.00</c:formatCode>
                <c:ptCount val="3"/>
                <c:pt idx="0">
                  <c:v>31166</c:v>
                </c:pt>
                <c:pt idx="1">
                  <c:v>31166</c:v>
                </c:pt>
                <c:pt idx="2">
                  <c:v>31166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9B-4BCD-92D7-318926A3E8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2656463"/>
        <c:axId val="345023327"/>
      </c:barChart>
      <c:catAx>
        <c:axId val="342656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5023327"/>
        <c:crosses val="autoZero"/>
        <c:auto val="1"/>
        <c:lblAlgn val="ctr"/>
        <c:lblOffset val="100"/>
        <c:noMultiLvlLbl val="0"/>
      </c:catAx>
      <c:valAx>
        <c:axId val="3450233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2656463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5E6E63-92F9-4BCC-8B7F-72355D9A4890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948FB1-462D-4F09-A27E-B251A15B7934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194978,8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2026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E39F81FA-62FB-4530-B260-BED7397711B3}" type="parTrans" cxnId="{DB9B7BF0-61DC-42AE-B16C-639A3189F02B}">
      <dgm:prSet/>
      <dgm:spPr/>
      <dgm:t>
        <a:bodyPr/>
        <a:lstStyle/>
        <a:p>
          <a:endParaRPr lang="ru-RU"/>
        </a:p>
      </dgm:t>
    </dgm:pt>
    <dgm:pt modelId="{5E8BB5FD-5073-4E52-B75C-38DDBE8FD945}" type="sibTrans" cxnId="{DB9B7BF0-61DC-42AE-B16C-639A3189F02B}">
      <dgm:prSet/>
      <dgm:spPr/>
      <dgm:t>
        <a:bodyPr/>
        <a:lstStyle/>
        <a:p>
          <a:endParaRPr lang="ru-RU"/>
        </a:p>
      </dgm:t>
    </dgm:pt>
    <dgm:pt modelId="{A7E14E20-FCC9-44ED-B5D2-676E28BAC2DB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189897,0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2027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78056FC2-9304-48BE-B84E-11FCF0BC6F2D}" type="parTrans" cxnId="{0670E1F7-D19D-4199-AF79-C0138BDCF4EC}">
      <dgm:prSet/>
      <dgm:spPr/>
      <dgm:t>
        <a:bodyPr/>
        <a:lstStyle/>
        <a:p>
          <a:endParaRPr lang="ru-RU"/>
        </a:p>
      </dgm:t>
    </dgm:pt>
    <dgm:pt modelId="{9B8EED51-545D-47B0-8A00-C302231578AB}" type="sibTrans" cxnId="{0670E1F7-D19D-4199-AF79-C0138BDCF4EC}">
      <dgm:prSet/>
      <dgm:spPr/>
      <dgm:t>
        <a:bodyPr/>
        <a:lstStyle/>
        <a:p>
          <a:endParaRPr lang="ru-RU"/>
        </a:p>
      </dgm:t>
    </dgm:pt>
    <dgm:pt modelId="{20AC8F57-D856-4E79-B6F3-93401426427E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194978,8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2026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  <a:endParaRPr lang="ru-RU" i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E65FF1-06AD-4864-8D48-89DA368A7FCB}" type="parTrans" cxnId="{0D0F9B71-A15A-465F-AD2B-6E69F7DF1A5B}">
      <dgm:prSet/>
      <dgm:spPr/>
      <dgm:t>
        <a:bodyPr/>
        <a:lstStyle/>
        <a:p>
          <a:endParaRPr lang="ru-RU"/>
        </a:p>
      </dgm:t>
    </dgm:pt>
    <dgm:pt modelId="{B8D3F4A7-7A81-4A10-BC7E-662486C0E29F}" type="sibTrans" cxnId="{0D0F9B71-A15A-465F-AD2B-6E69F7DF1A5B}">
      <dgm:prSet/>
      <dgm:spPr/>
      <dgm:t>
        <a:bodyPr/>
        <a:lstStyle/>
        <a:p>
          <a:endParaRPr lang="ru-RU"/>
        </a:p>
      </dgm:t>
    </dgm:pt>
    <dgm:pt modelId="{238501DA-B4E6-4FD3-AE94-BC6712F366B5}">
      <dgm:prSet phldrT="[Текст]"/>
      <dgm:spPr/>
      <dgm:t>
        <a:bodyPr/>
        <a:lstStyle/>
        <a:p>
          <a:r>
            <a:rPr lang="ru-RU" dirty="0">
              <a:solidFill>
                <a:srgbClr val="FF0000"/>
              </a:solidFill>
            </a:rPr>
            <a:t>Дефицит</a:t>
          </a:r>
        </a:p>
      </dgm:t>
    </dgm:pt>
    <dgm:pt modelId="{049ACE6D-18B7-4363-86E2-57D9B272467B}" type="parTrans" cxnId="{4B927A82-903E-41C7-87F2-FB7F022C8936}">
      <dgm:prSet/>
      <dgm:spPr/>
      <dgm:t>
        <a:bodyPr/>
        <a:lstStyle/>
        <a:p>
          <a:endParaRPr lang="ru-RU"/>
        </a:p>
      </dgm:t>
    </dgm:pt>
    <dgm:pt modelId="{8710D864-0707-4A8F-9B8A-0915C66AB607}" type="sibTrans" cxnId="{4B927A82-903E-41C7-87F2-FB7F022C8936}">
      <dgm:prSet/>
      <dgm:spPr/>
      <dgm:t>
        <a:bodyPr/>
        <a:lstStyle/>
        <a:p>
          <a:endParaRPr lang="ru-RU"/>
        </a:p>
      </dgm:t>
    </dgm:pt>
    <dgm:pt modelId="{8514DCBE-F408-441D-BE72-37CCE0492BAD}">
      <dgm:prSet phldrT="[Текст]"/>
      <dgm:spPr/>
      <dgm:t>
        <a:bodyPr/>
        <a:lstStyle/>
        <a:p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 (</a:t>
          </a:r>
          <a:r>
            <a:rPr lang="ru-RU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2026 </a:t>
          </a:r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FD544B00-E97E-4E29-9860-84A962F30E12}" type="parTrans" cxnId="{0D91B87E-6636-4ED8-AC06-13BCFB6E6B68}">
      <dgm:prSet/>
      <dgm:spPr/>
      <dgm:t>
        <a:bodyPr/>
        <a:lstStyle/>
        <a:p>
          <a:endParaRPr lang="ru-RU"/>
        </a:p>
      </dgm:t>
    </dgm:pt>
    <dgm:pt modelId="{386BF160-F5D2-46A0-BAED-B1D88A31BFAC}" type="sibTrans" cxnId="{0D91B87E-6636-4ED8-AC06-13BCFB6E6B68}">
      <dgm:prSet/>
      <dgm:spPr/>
      <dgm:t>
        <a:bodyPr/>
        <a:lstStyle/>
        <a:p>
          <a:endParaRPr lang="ru-RU"/>
        </a:p>
      </dgm:t>
    </dgm:pt>
    <dgm:pt modelId="{CE082607-AF0F-4C2B-8959-321BB409C77E}">
      <dgm:prSet phldrT="[Текст]"/>
      <dgm:spPr/>
      <dgm:t>
        <a:bodyPr/>
        <a:lstStyle/>
        <a:p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(</a:t>
          </a:r>
          <a:r>
            <a:rPr lang="ru-RU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2027 </a:t>
          </a:r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6061E6AB-F31E-49AF-906B-030A93E5A050}" type="parTrans" cxnId="{8BBDAB0B-BF54-4962-9D9D-8046CB32D808}">
      <dgm:prSet/>
      <dgm:spPr/>
      <dgm:t>
        <a:bodyPr/>
        <a:lstStyle/>
        <a:p>
          <a:endParaRPr lang="ru-RU"/>
        </a:p>
      </dgm:t>
    </dgm:pt>
    <dgm:pt modelId="{A6897E5D-7F14-424D-B6C0-57B039BD40CB}" type="sibTrans" cxnId="{8BBDAB0B-BF54-4962-9D9D-8046CB32D808}">
      <dgm:prSet/>
      <dgm:spPr/>
      <dgm:t>
        <a:bodyPr/>
        <a:lstStyle/>
        <a:p>
          <a:endParaRPr lang="ru-RU"/>
        </a:p>
      </dgm:t>
    </dgm:pt>
    <dgm:pt modelId="{0BA5C822-D26F-49BA-BB88-DFC17A7E7162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197904,4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2028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46E650C3-C002-4D5E-B906-09CA301F92CC}" type="parTrans" cxnId="{168E3B28-B969-4BDF-A0A7-B4FD6748149B}">
      <dgm:prSet/>
      <dgm:spPr/>
      <dgm:t>
        <a:bodyPr/>
        <a:lstStyle/>
        <a:p>
          <a:endParaRPr lang="ru-RU"/>
        </a:p>
      </dgm:t>
    </dgm:pt>
    <dgm:pt modelId="{33E403EC-180C-4BCD-88A1-6631A62BB323}" type="sibTrans" cxnId="{168E3B28-B969-4BDF-A0A7-B4FD6748149B}">
      <dgm:prSet/>
      <dgm:spPr/>
      <dgm:t>
        <a:bodyPr/>
        <a:lstStyle/>
        <a:p>
          <a:endParaRPr lang="ru-RU"/>
        </a:p>
      </dgm:t>
    </dgm:pt>
    <dgm:pt modelId="{87C6F3DB-CB52-43EF-A1CD-65E711B0427A}">
      <dgm:prSet phldrT="[Текст]"/>
      <dgm:spPr/>
      <dgm:t>
        <a:bodyPr/>
        <a:lstStyle/>
        <a:p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(</a:t>
          </a:r>
          <a:r>
            <a:rPr lang="ru-RU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2028 </a:t>
          </a:r>
          <a:r>
            <a: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9037322A-5446-4E30-82D5-749C3AE7D0CF}" type="parTrans" cxnId="{B7914168-1C60-4136-BEE1-9CE155C7DF6E}">
      <dgm:prSet/>
      <dgm:spPr/>
      <dgm:t>
        <a:bodyPr/>
        <a:lstStyle/>
        <a:p>
          <a:endParaRPr lang="ru-RU"/>
        </a:p>
      </dgm:t>
    </dgm:pt>
    <dgm:pt modelId="{0D60A5F4-ADCA-45F3-A7B4-E2EEEB033F50}" type="sibTrans" cxnId="{B7914168-1C60-4136-BEE1-9CE155C7DF6E}">
      <dgm:prSet/>
      <dgm:spPr/>
      <dgm:t>
        <a:bodyPr/>
        <a:lstStyle/>
        <a:p>
          <a:endParaRPr lang="ru-RU"/>
        </a:p>
      </dgm:t>
    </dgm:pt>
    <dgm:pt modelId="{CC8806D0-D7E8-4E46-B887-F94AF25D5BCB}">
      <dgm:prSet phldrT="[Текст]"/>
      <dgm:spPr/>
      <dgm:t>
        <a:bodyPr/>
        <a:lstStyle/>
        <a:p>
          <a:r>
            <a:rPr lang="ru-RU" dirty="0">
              <a:solidFill>
                <a:srgbClr val="257B27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всего</a:t>
          </a:r>
        </a:p>
      </dgm:t>
    </dgm:pt>
    <dgm:pt modelId="{D49F663D-28E6-4FBF-B76C-5F82482A7114}" type="sibTrans" cxnId="{EF0D90CE-5F99-449C-AA62-DCDA98D97E53}">
      <dgm:prSet/>
      <dgm:spPr/>
      <dgm:t>
        <a:bodyPr/>
        <a:lstStyle/>
        <a:p>
          <a:endParaRPr lang="ru-RU"/>
        </a:p>
      </dgm:t>
    </dgm:pt>
    <dgm:pt modelId="{01863586-B15C-4E93-8023-2252E191392F}" type="parTrans" cxnId="{EF0D90CE-5F99-449C-AA62-DCDA98D97E53}">
      <dgm:prSet/>
      <dgm:spPr/>
      <dgm:t>
        <a:bodyPr/>
        <a:lstStyle/>
        <a:p>
          <a:endParaRPr lang="ru-RU"/>
        </a:p>
      </dgm:t>
    </dgm:pt>
    <dgm:pt modelId="{2B7D1991-0299-4437-B324-97EAE54095B1}">
      <dgm:prSet phldrT="[Текст]"/>
      <dgm:spPr/>
      <dgm:t>
        <a:bodyPr/>
        <a:lstStyle/>
        <a:p>
          <a:r>
            <a:rPr lang="ru-RU" dirty="0">
              <a:solidFill>
                <a:schemeClr val="tx2">
                  <a:lumMod val="75000"/>
                </a:schemeClr>
              </a:solidFill>
            </a:rPr>
            <a:t>Расходы всего</a:t>
          </a:r>
        </a:p>
      </dgm:t>
    </dgm:pt>
    <dgm:pt modelId="{94B7A069-1AB8-4EC0-8B8F-82E97BB321AE}" type="sibTrans" cxnId="{6DB18C42-037E-4917-8E49-8C87DFF23E8D}">
      <dgm:prSet/>
      <dgm:spPr/>
      <dgm:t>
        <a:bodyPr/>
        <a:lstStyle/>
        <a:p>
          <a:endParaRPr lang="ru-RU"/>
        </a:p>
      </dgm:t>
    </dgm:pt>
    <dgm:pt modelId="{CC04FC99-5114-46B3-BAEA-FC125E6E0EB0}" type="parTrans" cxnId="{6DB18C42-037E-4917-8E49-8C87DFF23E8D}">
      <dgm:prSet/>
      <dgm:spPr/>
      <dgm:t>
        <a:bodyPr/>
        <a:lstStyle/>
        <a:p>
          <a:endParaRPr lang="ru-RU"/>
        </a:p>
      </dgm:t>
    </dgm:pt>
    <dgm:pt modelId="{F8857852-A77E-4A45-8EB9-6038DF6FAEDD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189897,0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2027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0B19897C-8A9A-4260-B6EE-F44764DDC912}" type="parTrans" cxnId="{7947552F-0277-4408-AAAE-A628DFAB54A0}">
      <dgm:prSet/>
      <dgm:spPr/>
      <dgm:t>
        <a:bodyPr/>
        <a:lstStyle/>
        <a:p>
          <a:endParaRPr lang="ru-RU"/>
        </a:p>
      </dgm:t>
    </dgm:pt>
    <dgm:pt modelId="{269865F0-364D-44E7-B156-C3EDB8C8A54D}" type="sibTrans" cxnId="{7947552F-0277-4408-AAAE-A628DFAB54A0}">
      <dgm:prSet/>
      <dgm:spPr/>
      <dgm:t>
        <a:bodyPr/>
        <a:lstStyle/>
        <a:p>
          <a:endParaRPr lang="ru-RU"/>
        </a:p>
      </dgm:t>
    </dgm:pt>
    <dgm:pt modelId="{A59E2169-F943-4D01-803A-083F3855C87E}">
      <dgm:prSet phldrT="[Текст]"/>
      <dgm:spPr/>
      <dgm:t>
        <a:bodyPr/>
        <a:lstStyle/>
        <a:p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197904,4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i="1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2028 </a:t>
          </a:r>
          <a:r>
            <a:rPr lang="ru-RU" i="1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gm:t>
    </dgm:pt>
    <dgm:pt modelId="{80380FBA-0025-413F-A4D9-FD052F042FDD}" type="parTrans" cxnId="{9C40B998-AB19-4D83-B3C5-9E4520978BB8}">
      <dgm:prSet/>
      <dgm:spPr/>
      <dgm:t>
        <a:bodyPr/>
        <a:lstStyle/>
        <a:p>
          <a:endParaRPr lang="ru-RU"/>
        </a:p>
      </dgm:t>
    </dgm:pt>
    <dgm:pt modelId="{FBB3419B-4FCC-4222-A849-3A21F1BFB830}" type="sibTrans" cxnId="{9C40B998-AB19-4D83-B3C5-9E4520978BB8}">
      <dgm:prSet/>
      <dgm:spPr/>
      <dgm:t>
        <a:bodyPr/>
        <a:lstStyle/>
        <a:p>
          <a:endParaRPr lang="ru-RU"/>
        </a:p>
      </dgm:t>
    </dgm:pt>
    <dgm:pt modelId="{DCA803C2-8AE2-4E78-A56E-BED6D7BF3CBB}" type="pres">
      <dgm:prSet presAssocID="{7A5E6E63-92F9-4BCC-8B7F-72355D9A489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7C5C42-DBCC-4B36-9A47-8DF4B7C6842F}" type="pres">
      <dgm:prSet presAssocID="{CC8806D0-D7E8-4E46-B887-F94AF25D5BCB}" presName="circle1" presStyleLbl="node1" presStyleIdx="0" presStyleCnt="3" custLinFactNeighborX="839" custLinFactNeighborY="35"/>
      <dgm:spPr>
        <a:pattFill prst="wdDnDiag">
          <a:fgClr>
            <a:srgbClr val="257B27"/>
          </a:fgClr>
          <a:bgClr>
            <a:schemeClr val="bg1"/>
          </a:bgClr>
        </a:pattFill>
      </dgm:spPr>
    </dgm:pt>
    <dgm:pt modelId="{56C55046-36AF-4E3A-B1A5-A69A6EB204D1}" type="pres">
      <dgm:prSet presAssocID="{CC8806D0-D7E8-4E46-B887-F94AF25D5BCB}" presName="space" presStyleCnt="0"/>
      <dgm:spPr/>
    </dgm:pt>
    <dgm:pt modelId="{67D989FF-D0DA-4FFF-A2FA-458258377CB2}" type="pres">
      <dgm:prSet presAssocID="{CC8806D0-D7E8-4E46-B887-F94AF25D5BCB}" presName="rect1" presStyleLbl="alignAcc1" presStyleIdx="0" presStyleCnt="3"/>
      <dgm:spPr/>
      <dgm:t>
        <a:bodyPr/>
        <a:lstStyle/>
        <a:p>
          <a:endParaRPr lang="ru-RU"/>
        </a:p>
      </dgm:t>
    </dgm:pt>
    <dgm:pt modelId="{6AE65F36-1F83-43FD-A5D2-71B0D884CDB9}" type="pres">
      <dgm:prSet presAssocID="{2B7D1991-0299-4437-B324-97EAE54095B1}" presName="vertSpace2" presStyleLbl="node1" presStyleIdx="0" presStyleCnt="3"/>
      <dgm:spPr/>
    </dgm:pt>
    <dgm:pt modelId="{9767556A-5C4C-4F5E-83B0-7FC92AD970AD}" type="pres">
      <dgm:prSet presAssocID="{2B7D1991-0299-4437-B324-97EAE54095B1}" presName="circle2" presStyleLbl="node1" presStyleIdx="1" presStyleCnt="3"/>
      <dgm:spPr>
        <a:pattFill prst="smGrid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</dgm:spPr>
    </dgm:pt>
    <dgm:pt modelId="{1C2BFC0F-3944-4533-B587-477A85A4DF9F}" type="pres">
      <dgm:prSet presAssocID="{2B7D1991-0299-4437-B324-97EAE54095B1}" presName="rect2" presStyleLbl="alignAcc1" presStyleIdx="1" presStyleCnt="3" custLinFactNeighborX="417" custLinFactNeighborY="-1025"/>
      <dgm:spPr/>
      <dgm:t>
        <a:bodyPr/>
        <a:lstStyle/>
        <a:p>
          <a:endParaRPr lang="ru-RU"/>
        </a:p>
      </dgm:t>
    </dgm:pt>
    <dgm:pt modelId="{EEA232A2-2D18-472E-988D-02FB351B09ED}" type="pres">
      <dgm:prSet presAssocID="{238501DA-B4E6-4FD3-AE94-BC6712F366B5}" presName="vertSpace3" presStyleLbl="node1" presStyleIdx="1" presStyleCnt="3"/>
      <dgm:spPr/>
    </dgm:pt>
    <dgm:pt modelId="{3C94D538-5708-4440-A270-A815514CB7EF}" type="pres">
      <dgm:prSet presAssocID="{238501DA-B4E6-4FD3-AE94-BC6712F366B5}" presName="circle3" presStyleLbl="node1" presStyleIdx="2" presStyleCnt="3"/>
      <dgm:spPr>
        <a:pattFill prst="trellis">
          <a:fgClr>
            <a:srgbClr val="C00000"/>
          </a:fgClr>
          <a:bgClr>
            <a:schemeClr val="bg1"/>
          </a:bgClr>
        </a:pattFill>
      </dgm:spPr>
    </dgm:pt>
    <dgm:pt modelId="{1F860458-7C20-493F-A2FE-299E3889C5B5}" type="pres">
      <dgm:prSet presAssocID="{238501DA-B4E6-4FD3-AE94-BC6712F366B5}" presName="rect3" presStyleLbl="alignAcc1" presStyleIdx="2" presStyleCnt="3" custLinFactNeighborX="549" custLinFactNeighborY="-1294"/>
      <dgm:spPr/>
      <dgm:t>
        <a:bodyPr/>
        <a:lstStyle/>
        <a:p>
          <a:endParaRPr lang="ru-RU"/>
        </a:p>
      </dgm:t>
    </dgm:pt>
    <dgm:pt modelId="{1B33C664-6530-42B9-81C6-A3008ABCFD1B}" type="pres">
      <dgm:prSet presAssocID="{CC8806D0-D7E8-4E46-B887-F94AF25D5BCB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4EF2D9-899D-46C9-A7DC-B9A7B83FC83C}" type="pres">
      <dgm:prSet presAssocID="{CC8806D0-D7E8-4E46-B887-F94AF25D5BCB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890B6-896D-4DFA-9CE8-F79F9E728B24}" type="pres">
      <dgm:prSet presAssocID="{2B7D1991-0299-4437-B324-97EAE54095B1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BF0C54-E7A0-4B05-AC54-22153FC84831}" type="pres">
      <dgm:prSet presAssocID="{2B7D1991-0299-4437-B324-97EAE54095B1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226C3F-A690-46A6-B045-6CA67191D510}" type="pres">
      <dgm:prSet presAssocID="{238501DA-B4E6-4FD3-AE94-BC6712F366B5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423034-7E85-4E17-BBDA-1C591F14695E}" type="pres">
      <dgm:prSet presAssocID="{238501DA-B4E6-4FD3-AE94-BC6712F366B5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6BB51-E962-4750-86CC-DF03456527BB}" type="presOf" srcId="{F8857852-A77E-4A45-8EB9-6038DF6FAEDD}" destId="{DABF0C54-E7A0-4B05-AC54-22153FC84831}" srcOrd="0" destOrd="1" presId="urn:microsoft.com/office/officeart/2005/8/layout/target3"/>
    <dgm:cxn modelId="{8122F421-0ED0-4536-9D39-086A7568B7C0}" type="presOf" srcId="{2B7D1991-0299-4437-B324-97EAE54095B1}" destId="{55C890B6-896D-4DFA-9CE8-F79F9E728B24}" srcOrd="1" destOrd="0" presId="urn:microsoft.com/office/officeart/2005/8/layout/target3"/>
    <dgm:cxn modelId="{C9445907-A151-4110-80F9-D7A2003C47D0}" type="presOf" srcId="{A7E14E20-FCC9-44ED-B5D2-676E28BAC2DB}" destId="{484EF2D9-899D-46C9-A7DC-B9A7B83FC83C}" srcOrd="0" destOrd="1" presId="urn:microsoft.com/office/officeart/2005/8/layout/target3"/>
    <dgm:cxn modelId="{A0F8F06E-2EB0-4CBE-93CF-4D063AD83D15}" type="presOf" srcId="{CE082607-AF0F-4C2B-8959-321BB409C77E}" destId="{60423034-7E85-4E17-BBDA-1C591F14695E}" srcOrd="0" destOrd="1" presId="urn:microsoft.com/office/officeart/2005/8/layout/target3"/>
    <dgm:cxn modelId="{AB32149C-CB81-431B-A44C-D9E411D272AB}" type="presOf" srcId="{A59E2169-F943-4D01-803A-083F3855C87E}" destId="{DABF0C54-E7A0-4B05-AC54-22153FC84831}" srcOrd="0" destOrd="2" presId="urn:microsoft.com/office/officeart/2005/8/layout/target3"/>
    <dgm:cxn modelId="{5EB11B23-0242-4C34-8440-FAFE24019BB6}" type="presOf" srcId="{8514DCBE-F408-441D-BE72-37CCE0492BAD}" destId="{60423034-7E85-4E17-BBDA-1C591F14695E}" srcOrd="0" destOrd="0" presId="urn:microsoft.com/office/officeart/2005/8/layout/target3"/>
    <dgm:cxn modelId="{4F3954EC-1290-4188-B57D-EE0EA35524A9}" type="presOf" srcId="{CC8806D0-D7E8-4E46-B887-F94AF25D5BCB}" destId="{67D989FF-D0DA-4FFF-A2FA-458258377CB2}" srcOrd="0" destOrd="0" presId="urn:microsoft.com/office/officeart/2005/8/layout/target3"/>
    <dgm:cxn modelId="{4B927A82-903E-41C7-87F2-FB7F022C8936}" srcId="{7A5E6E63-92F9-4BCC-8B7F-72355D9A4890}" destId="{238501DA-B4E6-4FD3-AE94-BC6712F366B5}" srcOrd="2" destOrd="0" parTransId="{049ACE6D-18B7-4363-86E2-57D9B272467B}" sibTransId="{8710D864-0707-4A8F-9B8A-0915C66AB607}"/>
    <dgm:cxn modelId="{6DB18C42-037E-4917-8E49-8C87DFF23E8D}" srcId="{7A5E6E63-92F9-4BCC-8B7F-72355D9A4890}" destId="{2B7D1991-0299-4437-B324-97EAE54095B1}" srcOrd="1" destOrd="0" parTransId="{CC04FC99-5114-46B3-BAEA-FC125E6E0EB0}" sibTransId="{94B7A069-1AB8-4EC0-8B8F-82E97BB321AE}"/>
    <dgm:cxn modelId="{8BBDAB0B-BF54-4962-9D9D-8046CB32D808}" srcId="{238501DA-B4E6-4FD3-AE94-BC6712F366B5}" destId="{CE082607-AF0F-4C2B-8959-321BB409C77E}" srcOrd="1" destOrd="0" parTransId="{6061E6AB-F31E-49AF-906B-030A93E5A050}" sibTransId="{A6897E5D-7F14-424D-B6C0-57B039BD40CB}"/>
    <dgm:cxn modelId="{168E3B28-B969-4BDF-A0A7-B4FD6748149B}" srcId="{CC8806D0-D7E8-4E46-B887-F94AF25D5BCB}" destId="{0BA5C822-D26F-49BA-BB88-DFC17A7E7162}" srcOrd="2" destOrd="0" parTransId="{46E650C3-C002-4D5E-B906-09CA301F92CC}" sibTransId="{33E403EC-180C-4BCD-88A1-6631A62BB323}"/>
    <dgm:cxn modelId="{DB9B7BF0-61DC-42AE-B16C-639A3189F02B}" srcId="{CC8806D0-D7E8-4E46-B887-F94AF25D5BCB}" destId="{F7948FB1-462D-4F09-A27E-B251A15B7934}" srcOrd="0" destOrd="0" parTransId="{E39F81FA-62FB-4530-B260-BED7397711B3}" sibTransId="{5E8BB5FD-5073-4E52-B75C-38DDBE8FD945}"/>
    <dgm:cxn modelId="{9C40B998-AB19-4D83-B3C5-9E4520978BB8}" srcId="{2B7D1991-0299-4437-B324-97EAE54095B1}" destId="{A59E2169-F943-4D01-803A-083F3855C87E}" srcOrd="2" destOrd="0" parTransId="{80380FBA-0025-413F-A4D9-FD052F042FDD}" sibTransId="{FBB3419B-4FCC-4222-A849-3A21F1BFB830}"/>
    <dgm:cxn modelId="{E0C9B559-04EA-473B-9EFD-0A091422FD7F}" type="presOf" srcId="{238501DA-B4E6-4FD3-AE94-BC6712F366B5}" destId="{1F860458-7C20-493F-A2FE-299E3889C5B5}" srcOrd="0" destOrd="0" presId="urn:microsoft.com/office/officeart/2005/8/layout/target3"/>
    <dgm:cxn modelId="{0670E1F7-D19D-4199-AF79-C0138BDCF4EC}" srcId="{CC8806D0-D7E8-4E46-B887-F94AF25D5BCB}" destId="{A7E14E20-FCC9-44ED-B5D2-676E28BAC2DB}" srcOrd="1" destOrd="0" parTransId="{78056FC2-9304-48BE-B84E-11FCF0BC6F2D}" sibTransId="{9B8EED51-545D-47B0-8A00-C302231578AB}"/>
    <dgm:cxn modelId="{5E04367E-5D15-4983-B2FC-E73DA5409E57}" type="presOf" srcId="{F7948FB1-462D-4F09-A27E-B251A15B7934}" destId="{484EF2D9-899D-46C9-A7DC-B9A7B83FC83C}" srcOrd="0" destOrd="0" presId="urn:microsoft.com/office/officeart/2005/8/layout/target3"/>
    <dgm:cxn modelId="{9B5E1243-69BC-4E75-9138-08E61DFD5263}" type="presOf" srcId="{2B7D1991-0299-4437-B324-97EAE54095B1}" destId="{1C2BFC0F-3944-4533-B587-477A85A4DF9F}" srcOrd="0" destOrd="0" presId="urn:microsoft.com/office/officeart/2005/8/layout/target3"/>
    <dgm:cxn modelId="{AD36536F-BA97-4309-AEF2-83841BEDF2A6}" type="presOf" srcId="{238501DA-B4E6-4FD3-AE94-BC6712F366B5}" destId="{F2226C3F-A690-46A6-B045-6CA67191D510}" srcOrd="1" destOrd="0" presId="urn:microsoft.com/office/officeart/2005/8/layout/target3"/>
    <dgm:cxn modelId="{65B8F10E-1913-455F-AFD1-2BDC5C8749E5}" type="presOf" srcId="{CC8806D0-D7E8-4E46-B887-F94AF25D5BCB}" destId="{1B33C664-6530-42B9-81C6-A3008ABCFD1B}" srcOrd="1" destOrd="0" presId="urn:microsoft.com/office/officeart/2005/8/layout/target3"/>
    <dgm:cxn modelId="{B7914168-1C60-4136-BEE1-9CE155C7DF6E}" srcId="{238501DA-B4E6-4FD3-AE94-BC6712F366B5}" destId="{87C6F3DB-CB52-43EF-A1CD-65E711B0427A}" srcOrd="2" destOrd="0" parTransId="{9037322A-5446-4E30-82D5-749C3AE7D0CF}" sibTransId="{0D60A5F4-ADCA-45F3-A7B4-E2EEEB033F50}"/>
    <dgm:cxn modelId="{D0AFE26A-A957-46DD-BE69-C9FAB9361DB6}" type="presOf" srcId="{7A5E6E63-92F9-4BCC-8B7F-72355D9A4890}" destId="{DCA803C2-8AE2-4E78-A56E-BED6D7BF3CBB}" srcOrd="0" destOrd="0" presId="urn:microsoft.com/office/officeart/2005/8/layout/target3"/>
    <dgm:cxn modelId="{0D0F9B71-A15A-465F-AD2B-6E69F7DF1A5B}" srcId="{2B7D1991-0299-4437-B324-97EAE54095B1}" destId="{20AC8F57-D856-4E79-B6F3-93401426427E}" srcOrd="0" destOrd="0" parTransId="{04E65FF1-06AD-4864-8D48-89DA368A7FCB}" sibTransId="{B8D3F4A7-7A81-4A10-BC7E-662486C0E29F}"/>
    <dgm:cxn modelId="{205D3B42-9D06-4721-BD7F-E561667E3992}" type="presOf" srcId="{87C6F3DB-CB52-43EF-A1CD-65E711B0427A}" destId="{60423034-7E85-4E17-BBDA-1C591F14695E}" srcOrd="0" destOrd="2" presId="urn:microsoft.com/office/officeart/2005/8/layout/target3"/>
    <dgm:cxn modelId="{EE7E2693-F00D-4C61-8120-4689B0537DFE}" type="presOf" srcId="{20AC8F57-D856-4E79-B6F3-93401426427E}" destId="{DABF0C54-E7A0-4B05-AC54-22153FC84831}" srcOrd="0" destOrd="0" presId="urn:microsoft.com/office/officeart/2005/8/layout/target3"/>
    <dgm:cxn modelId="{EF0D90CE-5F99-449C-AA62-DCDA98D97E53}" srcId="{7A5E6E63-92F9-4BCC-8B7F-72355D9A4890}" destId="{CC8806D0-D7E8-4E46-B887-F94AF25D5BCB}" srcOrd="0" destOrd="0" parTransId="{01863586-B15C-4E93-8023-2252E191392F}" sibTransId="{D49F663D-28E6-4FBF-B76C-5F82482A7114}"/>
    <dgm:cxn modelId="{AFF2B596-EF42-4174-8246-79C7ADBDC8E4}" type="presOf" srcId="{0BA5C822-D26F-49BA-BB88-DFC17A7E7162}" destId="{484EF2D9-899D-46C9-A7DC-B9A7B83FC83C}" srcOrd="0" destOrd="2" presId="urn:microsoft.com/office/officeart/2005/8/layout/target3"/>
    <dgm:cxn modelId="{0D91B87E-6636-4ED8-AC06-13BCFB6E6B68}" srcId="{238501DA-B4E6-4FD3-AE94-BC6712F366B5}" destId="{8514DCBE-F408-441D-BE72-37CCE0492BAD}" srcOrd="0" destOrd="0" parTransId="{FD544B00-E97E-4E29-9860-84A962F30E12}" sibTransId="{386BF160-F5D2-46A0-BAED-B1D88A31BFAC}"/>
    <dgm:cxn modelId="{7947552F-0277-4408-AAAE-A628DFAB54A0}" srcId="{2B7D1991-0299-4437-B324-97EAE54095B1}" destId="{F8857852-A77E-4A45-8EB9-6038DF6FAEDD}" srcOrd="1" destOrd="0" parTransId="{0B19897C-8A9A-4260-B6EE-F44764DDC912}" sibTransId="{269865F0-364D-44E7-B156-C3EDB8C8A54D}"/>
    <dgm:cxn modelId="{4C3B8858-1B10-4E38-BD11-507415CF5550}" type="presParOf" srcId="{DCA803C2-8AE2-4E78-A56E-BED6D7BF3CBB}" destId="{277C5C42-DBCC-4B36-9A47-8DF4B7C6842F}" srcOrd="0" destOrd="0" presId="urn:microsoft.com/office/officeart/2005/8/layout/target3"/>
    <dgm:cxn modelId="{4A56A086-CE09-40CD-B62A-6802DC72C7FF}" type="presParOf" srcId="{DCA803C2-8AE2-4E78-A56E-BED6D7BF3CBB}" destId="{56C55046-36AF-4E3A-B1A5-A69A6EB204D1}" srcOrd="1" destOrd="0" presId="urn:microsoft.com/office/officeart/2005/8/layout/target3"/>
    <dgm:cxn modelId="{FAEFFA5B-D3E8-40C8-9390-09BD60809EBC}" type="presParOf" srcId="{DCA803C2-8AE2-4E78-A56E-BED6D7BF3CBB}" destId="{67D989FF-D0DA-4FFF-A2FA-458258377CB2}" srcOrd="2" destOrd="0" presId="urn:microsoft.com/office/officeart/2005/8/layout/target3"/>
    <dgm:cxn modelId="{F0DAA087-8FA8-47DA-B813-87C639C85063}" type="presParOf" srcId="{DCA803C2-8AE2-4E78-A56E-BED6D7BF3CBB}" destId="{6AE65F36-1F83-43FD-A5D2-71B0D884CDB9}" srcOrd="3" destOrd="0" presId="urn:microsoft.com/office/officeart/2005/8/layout/target3"/>
    <dgm:cxn modelId="{3FACCC40-A237-4899-A5A3-E5BFCFE26BEF}" type="presParOf" srcId="{DCA803C2-8AE2-4E78-A56E-BED6D7BF3CBB}" destId="{9767556A-5C4C-4F5E-83B0-7FC92AD970AD}" srcOrd="4" destOrd="0" presId="urn:microsoft.com/office/officeart/2005/8/layout/target3"/>
    <dgm:cxn modelId="{61A17B6A-B79B-4C7A-A49D-23312247D3BA}" type="presParOf" srcId="{DCA803C2-8AE2-4E78-A56E-BED6D7BF3CBB}" destId="{1C2BFC0F-3944-4533-B587-477A85A4DF9F}" srcOrd="5" destOrd="0" presId="urn:microsoft.com/office/officeart/2005/8/layout/target3"/>
    <dgm:cxn modelId="{E8F02707-74C6-45F6-A70A-77B6C30D73D8}" type="presParOf" srcId="{DCA803C2-8AE2-4E78-A56E-BED6D7BF3CBB}" destId="{EEA232A2-2D18-472E-988D-02FB351B09ED}" srcOrd="6" destOrd="0" presId="urn:microsoft.com/office/officeart/2005/8/layout/target3"/>
    <dgm:cxn modelId="{17122446-5030-437C-B832-DF2F39D62581}" type="presParOf" srcId="{DCA803C2-8AE2-4E78-A56E-BED6D7BF3CBB}" destId="{3C94D538-5708-4440-A270-A815514CB7EF}" srcOrd="7" destOrd="0" presId="urn:microsoft.com/office/officeart/2005/8/layout/target3"/>
    <dgm:cxn modelId="{BD1C08FC-C1FC-4947-ACCB-503DA00FB17D}" type="presParOf" srcId="{DCA803C2-8AE2-4E78-A56E-BED6D7BF3CBB}" destId="{1F860458-7C20-493F-A2FE-299E3889C5B5}" srcOrd="8" destOrd="0" presId="urn:microsoft.com/office/officeart/2005/8/layout/target3"/>
    <dgm:cxn modelId="{E3F122BB-8FDD-487F-BE9D-CD7349050603}" type="presParOf" srcId="{DCA803C2-8AE2-4E78-A56E-BED6D7BF3CBB}" destId="{1B33C664-6530-42B9-81C6-A3008ABCFD1B}" srcOrd="9" destOrd="0" presId="urn:microsoft.com/office/officeart/2005/8/layout/target3"/>
    <dgm:cxn modelId="{2D948DA4-6E6C-459A-BAC2-456545CAECDD}" type="presParOf" srcId="{DCA803C2-8AE2-4E78-A56E-BED6D7BF3CBB}" destId="{484EF2D9-899D-46C9-A7DC-B9A7B83FC83C}" srcOrd="10" destOrd="0" presId="urn:microsoft.com/office/officeart/2005/8/layout/target3"/>
    <dgm:cxn modelId="{11D674F1-3FE3-4A56-8264-3F6ABBD6AE8D}" type="presParOf" srcId="{DCA803C2-8AE2-4E78-A56E-BED6D7BF3CBB}" destId="{55C890B6-896D-4DFA-9CE8-F79F9E728B24}" srcOrd="11" destOrd="0" presId="urn:microsoft.com/office/officeart/2005/8/layout/target3"/>
    <dgm:cxn modelId="{2D475B1C-ABA1-40CA-9C7A-70969DF67B05}" type="presParOf" srcId="{DCA803C2-8AE2-4E78-A56E-BED6D7BF3CBB}" destId="{DABF0C54-E7A0-4B05-AC54-22153FC84831}" srcOrd="12" destOrd="0" presId="urn:microsoft.com/office/officeart/2005/8/layout/target3"/>
    <dgm:cxn modelId="{605C0D69-0C5B-4EEB-8606-4F6CB889D5BC}" type="presParOf" srcId="{DCA803C2-8AE2-4E78-A56E-BED6D7BF3CBB}" destId="{F2226C3F-A690-46A6-B045-6CA67191D510}" srcOrd="13" destOrd="0" presId="urn:microsoft.com/office/officeart/2005/8/layout/target3"/>
    <dgm:cxn modelId="{3CAEC6F4-DE64-4FA9-9BF7-EF0778DEB5FF}" type="presParOf" srcId="{DCA803C2-8AE2-4E78-A56E-BED6D7BF3CBB}" destId="{60423034-7E85-4E17-BBDA-1C591F14695E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FB3896-D378-49A3-B5DB-738A96E2DAC7}" type="doc">
      <dgm:prSet loTypeId="urn:microsoft.com/office/officeart/2005/8/layout/radial4" loCatId="relationship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36551E-3EEF-4936-979C-852DD9A263EC}">
      <dgm:prSet/>
      <dgm:spPr/>
      <dgm:t>
        <a:bodyPr/>
        <a:lstStyle/>
        <a:p>
          <a:r>
            <a:rPr lang="ru-RU" dirty="0" smtClean="0"/>
            <a:t>194978,8</a:t>
          </a:r>
          <a:endParaRPr lang="ru-RU" dirty="0" smtClean="0"/>
        </a:p>
        <a:p>
          <a:r>
            <a:rPr lang="ru-RU" dirty="0" err="1" smtClean="0"/>
            <a:t>тыс.руб</a:t>
          </a:r>
          <a:endParaRPr lang="ru-RU" dirty="0"/>
        </a:p>
      </dgm:t>
    </dgm:pt>
    <dgm:pt modelId="{8B0037DE-BFF0-4FFE-BCD8-C8B76AA46C42}" type="parTrans" cxnId="{551D0F2F-69DD-4DD4-954A-CD22897741A2}">
      <dgm:prSet/>
      <dgm:spPr/>
      <dgm:t>
        <a:bodyPr/>
        <a:lstStyle/>
        <a:p>
          <a:endParaRPr lang="ru-RU"/>
        </a:p>
      </dgm:t>
    </dgm:pt>
    <dgm:pt modelId="{0E5B8D35-B9A6-4A3C-B9CD-A3BD07E9B80C}" type="sibTrans" cxnId="{551D0F2F-69DD-4DD4-954A-CD22897741A2}">
      <dgm:prSet/>
      <dgm:spPr/>
      <dgm:t>
        <a:bodyPr/>
        <a:lstStyle/>
        <a:p>
          <a:endParaRPr lang="ru-RU"/>
        </a:p>
      </dgm:t>
    </dgm:pt>
    <dgm:pt modelId="{BA58C0A8-DD84-439C-8661-75F0D14812FD}">
      <dgm:prSet custT="1"/>
      <dgm:spPr/>
      <dgm:t>
        <a:bodyPr/>
        <a:lstStyle/>
        <a:p>
          <a:r>
            <a:rPr lang="ru-RU" sz="1800" dirty="0"/>
            <a:t>Развитие культуры</a:t>
          </a:r>
        </a:p>
      </dgm:t>
    </dgm:pt>
    <dgm:pt modelId="{63EDC640-D4C0-4A0B-AB22-8C64A1214697}" type="parTrans" cxnId="{D1026F93-D176-4DB0-AE41-0E5BEEEB2317}">
      <dgm:prSet/>
      <dgm:spPr/>
      <dgm:t>
        <a:bodyPr/>
        <a:lstStyle/>
        <a:p>
          <a:endParaRPr lang="ru-RU"/>
        </a:p>
      </dgm:t>
    </dgm:pt>
    <dgm:pt modelId="{6559C60E-CB6B-49AB-B6AD-40B3268F9F36}" type="sibTrans" cxnId="{D1026F93-D176-4DB0-AE41-0E5BEEEB2317}">
      <dgm:prSet/>
      <dgm:spPr/>
      <dgm:t>
        <a:bodyPr/>
        <a:lstStyle/>
        <a:p>
          <a:endParaRPr lang="ru-RU"/>
        </a:p>
      </dgm:t>
    </dgm:pt>
    <dgm:pt modelId="{8250C0A6-D2CD-4E42-A010-3F67AA360669}">
      <dgm:prSet custT="1"/>
      <dgm:spPr/>
      <dgm:t>
        <a:bodyPr/>
        <a:lstStyle/>
        <a:p>
          <a:r>
            <a:rPr lang="ru-RU" sz="1600" dirty="0"/>
            <a:t>Благоустройство </a:t>
          </a:r>
          <a:r>
            <a:rPr lang="ru-RU" sz="1600" dirty="0" err="1" smtClean="0"/>
            <a:t>Чалтырскогосельского</a:t>
          </a:r>
          <a:r>
            <a:rPr lang="ru-RU" sz="1600" dirty="0" smtClean="0"/>
            <a:t> </a:t>
          </a:r>
          <a:r>
            <a:rPr lang="ru-RU" sz="1600" dirty="0"/>
            <a:t>поселения</a:t>
          </a:r>
        </a:p>
      </dgm:t>
    </dgm:pt>
    <dgm:pt modelId="{82E50E79-1245-4B73-9AA7-55E0C3ED93A2}" type="parTrans" cxnId="{11894ABB-848D-4EF0-9DB0-0F7F8F83AFA0}">
      <dgm:prSet/>
      <dgm:spPr/>
      <dgm:t>
        <a:bodyPr/>
        <a:lstStyle/>
        <a:p>
          <a:endParaRPr lang="ru-RU"/>
        </a:p>
      </dgm:t>
    </dgm:pt>
    <dgm:pt modelId="{5A980F68-DE5D-40CE-9F6C-83B129867B55}" type="sibTrans" cxnId="{11894ABB-848D-4EF0-9DB0-0F7F8F83AFA0}">
      <dgm:prSet/>
      <dgm:spPr/>
      <dgm:t>
        <a:bodyPr/>
        <a:lstStyle/>
        <a:p>
          <a:endParaRPr lang="ru-RU"/>
        </a:p>
      </dgm:t>
    </dgm:pt>
    <dgm:pt modelId="{A82A6419-10F6-423C-AD97-65727287988A}">
      <dgm:prSet custT="1"/>
      <dgm:spPr/>
      <dgm:t>
        <a:bodyPr/>
        <a:lstStyle/>
        <a:p>
          <a:r>
            <a:rPr lang="ru-RU" sz="1600" dirty="0"/>
            <a:t>Социальная поддержка граждан</a:t>
          </a:r>
        </a:p>
      </dgm:t>
    </dgm:pt>
    <dgm:pt modelId="{9D351B62-C1B0-46F3-9F49-96802B3374EF}" type="parTrans" cxnId="{1A84A569-5D1D-4EF4-A6F0-DE9A3CBB1F46}">
      <dgm:prSet/>
      <dgm:spPr/>
      <dgm:t>
        <a:bodyPr/>
        <a:lstStyle/>
        <a:p>
          <a:endParaRPr lang="ru-RU"/>
        </a:p>
      </dgm:t>
    </dgm:pt>
    <dgm:pt modelId="{9D53FB1D-5561-42A0-B0EC-9DD43595876B}" type="sibTrans" cxnId="{1A84A569-5D1D-4EF4-A6F0-DE9A3CBB1F46}">
      <dgm:prSet/>
      <dgm:spPr/>
      <dgm:t>
        <a:bodyPr/>
        <a:lstStyle/>
        <a:p>
          <a:endParaRPr lang="ru-RU"/>
        </a:p>
      </dgm:t>
    </dgm:pt>
    <dgm:pt modelId="{EC83482F-4406-45B2-8606-3043A2A0C390}">
      <dgm:prSet/>
      <dgm:spPr/>
      <dgm:t>
        <a:bodyPr/>
        <a:lstStyle/>
        <a:p>
          <a:r>
            <a:rPr lang="ru-RU" dirty="0"/>
            <a:t>Обеспечение населения качественными жилищно-коммунальными услугами</a:t>
          </a:r>
        </a:p>
      </dgm:t>
    </dgm:pt>
    <dgm:pt modelId="{6DD33D95-32FD-4F4A-9CB6-4A858EE3947E}" type="parTrans" cxnId="{6A37CD71-3BFD-4278-AC3D-7E943AE2C6A4}">
      <dgm:prSet/>
      <dgm:spPr/>
      <dgm:t>
        <a:bodyPr/>
        <a:lstStyle/>
        <a:p>
          <a:endParaRPr lang="ru-RU"/>
        </a:p>
      </dgm:t>
    </dgm:pt>
    <dgm:pt modelId="{60823A14-2DCC-4021-8BF8-6C92002DA329}" type="sibTrans" cxnId="{6A37CD71-3BFD-4278-AC3D-7E943AE2C6A4}">
      <dgm:prSet/>
      <dgm:spPr/>
      <dgm:t>
        <a:bodyPr/>
        <a:lstStyle/>
        <a:p>
          <a:endParaRPr lang="ru-RU"/>
        </a:p>
      </dgm:t>
    </dgm:pt>
    <dgm:pt modelId="{1CB93BFC-4A1F-4696-88AA-E89AC734DAB7}">
      <dgm:prSet/>
      <dgm:spPr/>
      <dgm:t>
        <a:bodyPr/>
        <a:lstStyle/>
        <a:p>
          <a:r>
            <a:rPr lang="ru-RU" dirty="0"/>
            <a:t>Обеспечение общественного порядка и противодействие преступности</a:t>
          </a:r>
        </a:p>
      </dgm:t>
    </dgm:pt>
    <dgm:pt modelId="{25A0FD62-3BA1-47E8-A4E8-057CED70302C}" type="parTrans" cxnId="{898FBC47-71F0-46C6-A667-8E73402BAF04}">
      <dgm:prSet/>
      <dgm:spPr/>
      <dgm:t>
        <a:bodyPr/>
        <a:lstStyle/>
        <a:p>
          <a:endParaRPr lang="ru-RU"/>
        </a:p>
      </dgm:t>
    </dgm:pt>
    <dgm:pt modelId="{265C0646-70E5-4F66-B413-A7BBA1C9D60F}" type="sibTrans" cxnId="{898FBC47-71F0-46C6-A667-8E73402BAF04}">
      <dgm:prSet/>
      <dgm:spPr/>
      <dgm:t>
        <a:bodyPr/>
        <a:lstStyle/>
        <a:p>
          <a:endParaRPr lang="ru-RU"/>
        </a:p>
      </dgm:t>
    </dgm:pt>
    <dgm:pt modelId="{EEDE7130-40F6-4A8B-A134-F31E07593D7E}">
      <dgm:prSet/>
      <dgm:spPr/>
      <dgm:t>
        <a:bodyPr/>
        <a:lstStyle/>
        <a:p>
          <a:r>
            <a:rPr lang="ru-RU" dirty="0"/>
            <a:t>Участие в предупреждении и ликвидации последствий чрезвычайных ситуаций</a:t>
          </a:r>
        </a:p>
      </dgm:t>
    </dgm:pt>
    <dgm:pt modelId="{D71A89E3-9824-4CFB-933F-FEDF1EE84A2E}" type="parTrans" cxnId="{4887CB6C-078C-4398-B9BA-7B4F121A2176}">
      <dgm:prSet/>
      <dgm:spPr/>
      <dgm:t>
        <a:bodyPr/>
        <a:lstStyle/>
        <a:p>
          <a:endParaRPr lang="ru-RU"/>
        </a:p>
      </dgm:t>
    </dgm:pt>
    <dgm:pt modelId="{755B3BB1-C62C-4446-8F0B-613989FF0EF4}" type="sibTrans" cxnId="{4887CB6C-078C-4398-B9BA-7B4F121A2176}">
      <dgm:prSet/>
      <dgm:spPr/>
      <dgm:t>
        <a:bodyPr/>
        <a:lstStyle/>
        <a:p>
          <a:endParaRPr lang="ru-RU"/>
        </a:p>
      </dgm:t>
    </dgm:pt>
    <dgm:pt modelId="{39BAFF78-F1A7-424E-8318-A96CF0B6C1FA}">
      <dgm:prSet/>
      <dgm:spPr/>
      <dgm:t>
        <a:bodyPr/>
        <a:lstStyle/>
        <a:p>
          <a:r>
            <a:rPr lang="ru-RU" dirty="0"/>
            <a:t>Развитие физической культуры и спорта</a:t>
          </a:r>
        </a:p>
      </dgm:t>
    </dgm:pt>
    <dgm:pt modelId="{C915F320-BCDB-4759-A3C1-CE43AD10D6C9}" type="parTrans" cxnId="{64D148B4-9E1B-4229-A9AB-9B4FC96D1505}">
      <dgm:prSet/>
      <dgm:spPr/>
      <dgm:t>
        <a:bodyPr/>
        <a:lstStyle/>
        <a:p>
          <a:endParaRPr lang="ru-RU"/>
        </a:p>
      </dgm:t>
    </dgm:pt>
    <dgm:pt modelId="{E68B26C1-7358-48DC-86D6-836FE06D6BA8}" type="sibTrans" cxnId="{64D148B4-9E1B-4229-A9AB-9B4FC96D1505}">
      <dgm:prSet/>
      <dgm:spPr/>
      <dgm:t>
        <a:bodyPr/>
        <a:lstStyle/>
        <a:p>
          <a:endParaRPr lang="ru-RU"/>
        </a:p>
      </dgm:t>
    </dgm:pt>
    <dgm:pt modelId="{62152E09-8889-48B9-9971-3212697A4773}">
      <dgm:prSet/>
      <dgm:spPr/>
      <dgm:t>
        <a:bodyPr/>
        <a:lstStyle/>
        <a:p>
          <a:r>
            <a:rPr lang="ru-RU" dirty="0"/>
            <a:t>Транспортная система</a:t>
          </a:r>
        </a:p>
      </dgm:t>
    </dgm:pt>
    <dgm:pt modelId="{5F1AA3C5-4A80-4DF5-AB4C-89171A62078D}" type="parTrans" cxnId="{6D7E784B-F5A2-4077-9E49-04F8005613DE}">
      <dgm:prSet/>
      <dgm:spPr/>
      <dgm:t>
        <a:bodyPr/>
        <a:lstStyle/>
        <a:p>
          <a:endParaRPr lang="ru-RU"/>
        </a:p>
      </dgm:t>
    </dgm:pt>
    <dgm:pt modelId="{71DC2D7B-61E5-4AA6-9956-4F31BCC136AA}" type="sibTrans" cxnId="{6D7E784B-F5A2-4077-9E49-04F8005613DE}">
      <dgm:prSet/>
      <dgm:spPr/>
      <dgm:t>
        <a:bodyPr/>
        <a:lstStyle/>
        <a:p>
          <a:endParaRPr lang="ru-RU"/>
        </a:p>
      </dgm:t>
    </dgm:pt>
    <dgm:pt modelId="{A05B2933-E726-45BA-A230-D929A277DF9C}" type="pres">
      <dgm:prSet presAssocID="{CDFB3896-D378-49A3-B5DB-738A96E2DAC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184E30-746A-4348-9D5D-09901635ABF2}" type="pres">
      <dgm:prSet presAssocID="{5636551E-3EEF-4936-979C-852DD9A263EC}" presName="centerShape" presStyleLbl="node0" presStyleIdx="0" presStyleCnt="1"/>
      <dgm:spPr/>
      <dgm:t>
        <a:bodyPr/>
        <a:lstStyle/>
        <a:p>
          <a:endParaRPr lang="ru-RU"/>
        </a:p>
      </dgm:t>
    </dgm:pt>
    <dgm:pt modelId="{86F80451-7763-4C98-8F78-5F0EAA0FCE66}" type="pres">
      <dgm:prSet presAssocID="{63EDC640-D4C0-4A0B-AB22-8C64A1214697}" presName="parTrans" presStyleLbl="bgSibTrans2D1" presStyleIdx="0" presStyleCnt="8" custScaleX="101524"/>
      <dgm:spPr/>
      <dgm:t>
        <a:bodyPr/>
        <a:lstStyle/>
        <a:p>
          <a:endParaRPr lang="ru-RU"/>
        </a:p>
      </dgm:t>
    </dgm:pt>
    <dgm:pt modelId="{485B2FA4-994C-4D83-A7C1-D3D87A94E3CC}" type="pres">
      <dgm:prSet presAssocID="{BA58C0A8-DD84-439C-8661-75F0D14812FD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ED3586-A8CD-45C3-A2EF-0980A316E5E1}" type="pres">
      <dgm:prSet presAssocID="{82E50E79-1245-4B73-9AA7-55E0C3ED93A2}" presName="parTrans" presStyleLbl="bgSibTrans2D1" presStyleIdx="1" presStyleCnt="8"/>
      <dgm:spPr/>
      <dgm:t>
        <a:bodyPr/>
        <a:lstStyle/>
        <a:p>
          <a:endParaRPr lang="ru-RU"/>
        </a:p>
      </dgm:t>
    </dgm:pt>
    <dgm:pt modelId="{C16FEBA8-21EE-4E2E-9A72-9916E0766905}" type="pres">
      <dgm:prSet presAssocID="{8250C0A6-D2CD-4E42-A010-3F67AA360669}" presName="node" presStyleLbl="node1" presStyleIdx="1" presStyleCnt="8" custScaleX="105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4837A5-A7FC-4E91-B2A8-E2EE15C4984B}" type="pres">
      <dgm:prSet presAssocID="{9D351B62-C1B0-46F3-9F49-96802B3374EF}" presName="parTrans" presStyleLbl="bgSibTrans2D1" presStyleIdx="2" presStyleCnt="8"/>
      <dgm:spPr/>
      <dgm:t>
        <a:bodyPr/>
        <a:lstStyle/>
        <a:p>
          <a:endParaRPr lang="ru-RU"/>
        </a:p>
      </dgm:t>
    </dgm:pt>
    <dgm:pt modelId="{C5680128-417D-441F-ABEB-4EE91322F8DA}" type="pres">
      <dgm:prSet presAssocID="{A82A6419-10F6-423C-AD97-65727287988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5F9C6B-A56E-4A9B-BF4C-199E8180D5C2}" type="pres">
      <dgm:prSet presAssocID="{6DD33D95-32FD-4F4A-9CB6-4A858EE3947E}" presName="parTrans" presStyleLbl="bgSibTrans2D1" presStyleIdx="3" presStyleCnt="8"/>
      <dgm:spPr/>
      <dgm:t>
        <a:bodyPr/>
        <a:lstStyle/>
        <a:p>
          <a:endParaRPr lang="ru-RU"/>
        </a:p>
      </dgm:t>
    </dgm:pt>
    <dgm:pt modelId="{79FAAA9B-D403-4FBE-864C-7F38847BEC13}" type="pres">
      <dgm:prSet presAssocID="{EC83482F-4406-45B2-8606-3043A2A0C390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C46EFD-4403-45E3-9D0C-8CB8EBB20D02}" type="pres">
      <dgm:prSet presAssocID="{25A0FD62-3BA1-47E8-A4E8-057CED70302C}" presName="parTrans" presStyleLbl="bgSibTrans2D1" presStyleIdx="4" presStyleCnt="8"/>
      <dgm:spPr/>
      <dgm:t>
        <a:bodyPr/>
        <a:lstStyle/>
        <a:p>
          <a:endParaRPr lang="ru-RU"/>
        </a:p>
      </dgm:t>
    </dgm:pt>
    <dgm:pt modelId="{3265C311-CCB3-49FC-9B50-77718597B2AB}" type="pres">
      <dgm:prSet presAssocID="{1CB93BFC-4A1F-4696-88AA-E89AC734DAB7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3BB77C-B4D5-4B96-A693-885762EA78DF}" type="pres">
      <dgm:prSet presAssocID="{D71A89E3-9824-4CFB-933F-FEDF1EE84A2E}" presName="parTrans" presStyleLbl="bgSibTrans2D1" presStyleIdx="5" presStyleCnt="8"/>
      <dgm:spPr/>
      <dgm:t>
        <a:bodyPr/>
        <a:lstStyle/>
        <a:p>
          <a:endParaRPr lang="ru-RU"/>
        </a:p>
      </dgm:t>
    </dgm:pt>
    <dgm:pt modelId="{42E6133B-C148-4A4B-BE56-AB9E813469F8}" type="pres">
      <dgm:prSet presAssocID="{EEDE7130-40F6-4A8B-A134-F31E07593D7E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44B51A-54FB-4F71-9BD5-F7ADCF4ACF7B}" type="pres">
      <dgm:prSet presAssocID="{C915F320-BCDB-4759-A3C1-CE43AD10D6C9}" presName="parTrans" presStyleLbl="bgSibTrans2D1" presStyleIdx="6" presStyleCnt="8"/>
      <dgm:spPr/>
      <dgm:t>
        <a:bodyPr/>
        <a:lstStyle/>
        <a:p>
          <a:endParaRPr lang="ru-RU"/>
        </a:p>
      </dgm:t>
    </dgm:pt>
    <dgm:pt modelId="{149C6F08-5D1F-4529-8C29-55F6202D4E6D}" type="pres">
      <dgm:prSet presAssocID="{39BAFF78-F1A7-424E-8318-A96CF0B6C1FA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CF6058-F7ED-49B9-AD3F-5D7700638C37}" type="pres">
      <dgm:prSet presAssocID="{5F1AA3C5-4A80-4DF5-AB4C-89171A62078D}" presName="parTrans" presStyleLbl="bgSibTrans2D1" presStyleIdx="7" presStyleCnt="8"/>
      <dgm:spPr/>
      <dgm:t>
        <a:bodyPr/>
        <a:lstStyle/>
        <a:p>
          <a:endParaRPr lang="ru-RU"/>
        </a:p>
      </dgm:t>
    </dgm:pt>
    <dgm:pt modelId="{FC4ED6D3-EC3E-4F5B-BFB0-1171693BBF5E}" type="pres">
      <dgm:prSet presAssocID="{62152E09-8889-48B9-9971-3212697A4773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117E22-E8B4-4FC2-BB74-392C5F738683}" type="presOf" srcId="{25A0FD62-3BA1-47E8-A4E8-057CED70302C}" destId="{44C46EFD-4403-45E3-9D0C-8CB8EBB20D02}" srcOrd="0" destOrd="0" presId="urn:microsoft.com/office/officeart/2005/8/layout/radial4"/>
    <dgm:cxn modelId="{78D32CF6-7855-4873-AEF6-9372AFFBD9D0}" type="presOf" srcId="{39BAFF78-F1A7-424E-8318-A96CF0B6C1FA}" destId="{149C6F08-5D1F-4529-8C29-55F6202D4E6D}" srcOrd="0" destOrd="0" presId="urn:microsoft.com/office/officeart/2005/8/layout/radial4"/>
    <dgm:cxn modelId="{6D7E784B-F5A2-4077-9E49-04F8005613DE}" srcId="{5636551E-3EEF-4936-979C-852DD9A263EC}" destId="{62152E09-8889-48B9-9971-3212697A4773}" srcOrd="7" destOrd="0" parTransId="{5F1AA3C5-4A80-4DF5-AB4C-89171A62078D}" sibTransId="{71DC2D7B-61E5-4AA6-9956-4F31BCC136AA}"/>
    <dgm:cxn modelId="{0060E67D-F2AA-4BDB-9019-4B4ACF6D40E2}" type="presOf" srcId="{CDFB3896-D378-49A3-B5DB-738A96E2DAC7}" destId="{A05B2933-E726-45BA-A230-D929A277DF9C}" srcOrd="0" destOrd="0" presId="urn:microsoft.com/office/officeart/2005/8/layout/radial4"/>
    <dgm:cxn modelId="{D1026F93-D176-4DB0-AE41-0E5BEEEB2317}" srcId="{5636551E-3EEF-4936-979C-852DD9A263EC}" destId="{BA58C0A8-DD84-439C-8661-75F0D14812FD}" srcOrd="0" destOrd="0" parTransId="{63EDC640-D4C0-4A0B-AB22-8C64A1214697}" sibTransId="{6559C60E-CB6B-49AB-B6AD-40B3268F9F36}"/>
    <dgm:cxn modelId="{11894ABB-848D-4EF0-9DB0-0F7F8F83AFA0}" srcId="{5636551E-3EEF-4936-979C-852DD9A263EC}" destId="{8250C0A6-D2CD-4E42-A010-3F67AA360669}" srcOrd="1" destOrd="0" parTransId="{82E50E79-1245-4B73-9AA7-55E0C3ED93A2}" sibTransId="{5A980F68-DE5D-40CE-9F6C-83B129867B55}"/>
    <dgm:cxn modelId="{513554D0-4BFA-4DDB-BC7A-569F43408B7A}" type="presOf" srcId="{5F1AA3C5-4A80-4DF5-AB4C-89171A62078D}" destId="{2FCF6058-F7ED-49B9-AD3F-5D7700638C37}" srcOrd="0" destOrd="0" presId="urn:microsoft.com/office/officeart/2005/8/layout/radial4"/>
    <dgm:cxn modelId="{1A84A569-5D1D-4EF4-A6F0-DE9A3CBB1F46}" srcId="{5636551E-3EEF-4936-979C-852DD9A263EC}" destId="{A82A6419-10F6-423C-AD97-65727287988A}" srcOrd="2" destOrd="0" parTransId="{9D351B62-C1B0-46F3-9F49-96802B3374EF}" sibTransId="{9D53FB1D-5561-42A0-B0EC-9DD43595876B}"/>
    <dgm:cxn modelId="{A1AD605B-A3BD-4613-9848-7FC646C73C0A}" type="presOf" srcId="{62152E09-8889-48B9-9971-3212697A4773}" destId="{FC4ED6D3-EC3E-4F5B-BFB0-1171693BBF5E}" srcOrd="0" destOrd="0" presId="urn:microsoft.com/office/officeart/2005/8/layout/radial4"/>
    <dgm:cxn modelId="{551D0F2F-69DD-4DD4-954A-CD22897741A2}" srcId="{CDFB3896-D378-49A3-B5DB-738A96E2DAC7}" destId="{5636551E-3EEF-4936-979C-852DD9A263EC}" srcOrd="0" destOrd="0" parTransId="{8B0037DE-BFF0-4FFE-BCD8-C8B76AA46C42}" sibTransId="{0E5B8D35-B9A6-4A3C-B9CD-A3BD07E9B80C}"/>
    <dgm:cxn modelId="{2844D0CE-8F2B-4443-94A1-66005E8A3AAB}" type="presOf" srcId="{EEDE7130-40F6-4A8B-A134-F31E07593D7E}" destId="{42E6133B-C148-4A4B-BE56-AB9E813469F8}" srcOrd="0" destOrd="0" presId="urn:microsoft.com/office/officeart/2005/8/layout/radial4"/>
    <dgm:cxn modelId="{DC5A716D-FEB8-4556-BC30-17ADE4446BAD}" type="presOf" srcId="{82E50E79-1245-4B73-9AA7-55E0C3ED93A2}" destId="{86ED3586-A8CD-45C3-A2EF-0980A316E5E1}" srcOrd="0" destOrd="0" presId="urn:microsoft.com/office/officeart/2005/8/layout/radial4"/>
    <dgm:cxn modelId="{64A594E5-44A0-4FE8-A722-94A0484EC177}" type="presOf" srcId="{63EDC640-D4C0-4A0B-AB22-8C64A1214697}" destId="{86F80451-7763-4C98-8F78-5F0EAA0FCE66}" srcOrd="0" destOrd="0" presId="urn:microsoft.com/office/officeart/2005/8/layout/radial4"/>
    <dgm:cxn modelId="{7CDE0420-12DA-4D12-A830-1CF1BE7BEC82}" type="presOf" srcId="{C915F320-BCDB-4759-A3C1-CE43AD10D6C9}" destId="{4344B51A-54FB-4F71-9BD5-F7ADCF4ACF7B}" srcOrd="0" destOrd="0" presId="urn:microsoft.com/office/officeart/2005/8/layout/radial4"/>
    <dgm:cxn modelId="{E13FD479-82B9-43A2-9114-D7730D099387}" type="presOf" srcId="{6DD33D95-32FD-4F4A-9CB6-4A858EE3947E}" destId="{885F9C6B-A56E-4A9B-BF4C-199E8180D5C2}" srcOrd="0" destOrd="0" presId="urn:microsoft.com/office/officeart/2005/8/layout/radial4"/>
    <dgm:cxn modelId="{884B06C0-4F91-485C-B9AA-4F38CA5075A0}" type="presOf" srcId="{D71A89E3-9824-4CFB-933F-FEDF1EE84A2E}" destId="{613BB77C-B4D5-4B96-A693-885762EA78DF}" srcOrd="0" destOrd="0" presId="urn:microsoft.com/office/officeart/2005/8/layout/radial4"/>
    <dgm:cxn modelId="{6A37CD71-3BFD-4278-AC3D-7E943AE2C6A4}" srcId="{5636551E-3EEF-4936-979C-852DD9A263EC}" destId="{EC83482F-4406-45B2-8606-3043A2A0C390}" srcOrd="3" destOrd="0" parTransId="{6DD33D95-32FD-4F4A-9CB6-4A858EE3947E}" sibTransId="{60823A14-2DCC-4021-8BF8-6C92002DA329}"/>
    <dgm:cxn modelId="{73E4CFC1-C826-4418-8AB8-8F3F26F5A4CD}" type="presOf" srcId="{5636551E-3EEF-4936-979C-852DD9A263EC}" destId="{8A184E30-746A-4348-9D5D-09901635ABF2}" srcOrd="0" destOrd="0" presId="urn:microsoft.com/office/officeart/2005/8/layout/radial4"/>
    <dgm:cxn modelId="{64D148B4-9E1B-4229-A9AB-9B4FC96D1505}" srcId="{5636551E-3EEF-4936-979C-852DD9A263EC}" destId="{39BAFF78-F1A7-424E-8318-A96CF0B6C1FA}" srcOrd="6" destOrd="0" parTransId="{C915F320-BCDB-4759-A3C1-CE43AD10D6C9}" sibTransId="{E68B26C1-7358-48DC-86D6-836FE06D6BA8}"/>
    <dgm:cxn modelId="{B89A6B4D-DA82-41F1-A2FB-68F2112D1804}" type="presOf" srcId="{1CB93BFC-4A1F-4696-88AA-E89AC734DAB7}" destId="{3265C311-CCB3-49FC-9B50-77718597B2AB}" srcOrd="0" destOrd="0" presId="urn:microsoft.com/office/officeart/2005/8/layout/radial4"/>
    <dgm:cxn modelId="{898FBC47-71F0-46C6-A667-8E73402BAF04}" srcId="{5636551E-3EEF-4936-979C-852DD9A263EC}" destId="{1CB93BFC-4A1F-4696-88AA-E89AC734DAB7}" srcOrd="4" destOrd="0" parTransId="{25A0FD62-3BA1-47E8-A4E8-057CED70302C}" sibTransId="{265C0646-70E5-4F66-B413-A7BBA1C9D60F}"/>
    <dgm:cxn modelId="{1BCFA128-B18B-447F-BEA5-79091642A838}" type="presOf" srcId="{EC83482F-4406-45B2-8606-3043A2A0C390}" destId="{79FAAA9B-D403-4FBE-864C-7F38847BEC13}" srcOrd="0" destOrd="0" presId="urn:microsoft.com/office/officeart/2005/8/layout/radial4"/>
    <dgm:cxn modelId="{8EEF8E7F-3AB7-43A4-B018-43AD9EF2301A}" type="presOf" srcId="{8250C0A6-D2CD-4E42-A010-3F67AA360669}" destId="{C16FEBA8-21EE-4E2E-9A72-9916E0766905}" srcOrd="0" destOrd="0" presId="urn:microsoft.com/office/officeart/2005/8/layout/radial4"/>
    <dgm:cxn modelId="{7310EA2A-549E-4176-8C60-2D77C835854D}" type="presOf" srcId="{BA58C0A8-DD84-439C-8661-75F0D14812FD}" destId="{485B2FA4-994C-4D83-A7C1-D3D87A94E3CC}" srcOrd="0" destOrd="0" presId="urn:microsoft.com/office/officeart/2005/8/layout/radial4"/>
    <dgm:cxn modelId="{D1B524C4-AF5D-4673-8E27-03EBE650C547}" type="presOf" srcId="{9D351B62-C1B0-46F3-9F49-96802B3374EF}" destId="{4E4837A5-A7FC-4E91-B2A8-E2EE15C4984B}" srcOrd="0" destOrd="0" presId="urn:microsoft.com/office/officeart/2005/8/layout/radial4"/>
    <dgm:cxn modelId="{F48A0463-A109-4396-AAE9-8E0DF5931B65}" type="presOf" srcId="{A82A6419-10F6-423C-AD97-65727287988A}" destId="{C5680128-417D-441F-ABEB-4EE91322F8DA}" srcOrd="0" destOrd="0" presId="urn:microsoft.com/office/officeart/2005/8/layout/radial4"/>
    <dgm:cxn modelId="{4887CB6C-078C-4398-B9BA-7B4F121A2176}" srcId="{5636551E-3EEF-4936-979C-852DD9A263EC}" destId="{EEDE7130-40F6-4A8B-A134-F31E07593D7E}" srcOrd="5" destOrd="0" parTransId="{D71A89E3-9824-4CFB-933F-FEDF1EE84A2E}" sibTransId="{755B3BB1-C62C-4446-8F0B-613989FF0EF4}"/>
    <dgm:cxn modelId="{574F59CC-A7B3-42C3-B9A6-C12A04280789}" type="presParOf" srcId="{A05B2933-E726-45BA-A230-D929A277DF9C}" destId="{8A184E30-746A-4348-9D5D-09901635ABF2}" srcOrd="0" destOrd="0" presId="urn:microsoft.com/office/officeart/2005/8/layout/radial4"/>
    <dgm:cxn modelId="{884D04EB-B59B-42B2-80AB-5662A116AA9A}" type="presParOf" srcId="{A05B2933-E726-45BA-A230-D929A277DF9C}" destId="{86F80451-7763-4C98-8F78-5F0EAA0FCE66}" srcOrd="1" destOrd="0" presId="urn:microsoft.com/office/officeart/2005/8/layout/radial4"/>
    <dgm:cxn modelId="{5810B338-85A2-48F3-BE2D-DB8342E62C72}" type="presParOf" srcId="{A05B2933-E726-45BA-A230-D929A277DF9C}" destId="{485B2FA4-994C-4D83-A7C1-D3D87A94E3CC}" srcOrd="2" destOrd="0" presId="urn:microsoft.com/office/officeart/2005/8/layout/radial4"/>
    <dgm:cxn modelId="{18591160-2963-4A83-879A-965D869D2FDF}" type="presParOf" srcId="{A05B2933-E726-45BA-A230-D929A277DF9C}" destId="{86ED3586-A8CD-45C3-A2EF-0980A316E5E1}" srcOrd="3" destOrd="0" presId="urn:microsoft.com/office/officeart/2005/8/layout/radial4"/>
    <dgm:cxn modelId="{AADBA700-B34F-4597-A962-96C0E4076B76}" type="presParOf" srcId="{A05B2933-E726-45BA-A230-D929A277DF9C}" destId="{C16FEBA8-21EE-4E2E-9A72-9916E0766905}" srcOrd="4" destOrd="0" presId="urn:microsoft.com/office/officeart/2005/8/layout/radial4"/>
    <dgm:cxn modelId="{B28BD273-41EE-4EB6-95D4-9116160E8350}" type="presParOf" srcId="{A05B2933-E726-45BA-A230-D929A277DF9C}" destId="{4E4837A5-A7FC-4E91-B2A8-E2EE15C4984B}" srcOrd="5" destOrd="0" presId="urn:microsoft.com/office/officeart/2005/8/layout/radial4"/>
    <dgm:cxn modelId="{4DBC1A28-CF9A-42C5-A9C7-7FCF38E7D5E8}" type="presParOf" srcId="{A05B2933-E726-45BA-A230-D929A277DF9C}" destId="{C5680128-417D-441F-ABEB-4EE91322F8DA}" srcOrd="6" destOrd="0" presId="urn:microsoft.com/office/officeart/2005/8/layout/radial4"/>
    <dgm:cxn modelId="{1FEF8F8A-6E59-4C07-8388-EA89B1C13C34}" type="presParOf" srcId="{A05B2933-E726-45BA-A230-D929A277DF9C}" destId="{885F9C6B-A56E-4A9B-BF4C-199E8180D5C2}" srcOrd="7" destOrd="0" presId="urn:microsoft.com/office/officeart/2005/8/layout/radial4"/>
    <dgm:cxn modelId="{19B6C669-3BD4-49EA-BB47-0353731021E9}" type="presParOf" srcId="{A05B2933-E726-45BA-A230-D929A277DF9C}" destId="{79FAAA9B-D403-4FBE-864C-7F38847BEC13}" srcOrd="8" destOrd="0" presId="urn:microsoft.com/office/officeart/2005/8/layout/radial4"/>
    <dgm:cxn modelId="{00C345F3-A0DD-416C-B9C9-12F04BCE2344}" type="presParOf" srcId="{A05B2933-E726-45BA-A230-D929A277DF9C}" destId="{44C46EFD-4403-45E3-9D0C-8CB8EBB20D02}" srcOrd="9" destOrd="0" presId="urn:microsoft.com/office/officeart/2005/8/layout/radial4"/>
    <dgm:cxn modelId="{B7605939-EF8A-4358-A93B-4DA457C26D3A}" type="presParOf" srcId="{A05B2933-E726-45BA-A230-D929A277DF9C}" destId="{3265C311-CCB3-49FC-9B50-77718597B2AB}" srcOrd="10" destOrd="0" presId="urn:microsoft.com/office/officeart/2005/8/layout/radial4"/>
    <dgm:cxn modelId="{AEDC73D8-C5DA-4384-9675-3EE5ACFCFDFE}" type="presParOf" srcId="{A05B2933-E726-45BA-A230-D929A277DF9C}" destId="{613BB77C-B4D5-4B96-A693-885762EA78DF}" srcOrd="11" destOrd="0" presId="urn:microsoft.com/office/officeart/2005/8/layout/radial4"/>
    <dgm:cxn modelId="{598AFA94-BDB0-470D-8213-4491EC93AE18}" type="presParOf" srcId="{A05B2933-E726-45BA-A230-D929A277DF9C}" destId="{42E6133B-C148-4A4B-BE56-AB9E813469F8}" srcOrd="12" destOrd="0" presId="urn:microsoft.com/office/officeart/2005/8/layout/radial4"/>
    <dgm:cxn modelId="{F53432B2-3CEC-4B65-A800-55BB27FBB0BA}" type="presParOf" srcId="{A05B2933-E726-45BA-A230-D929A277DF9C}" destId="{4344B51A-54FB-4F71-9BD5-F7ADCF4ACF7B}" srcOrd="13" destOrd="0" presId="urn:microsoft.com/office/officeart/2005/8/layout/radial4"/>
    <dgm:cxn modelId="{89981CBE-7B5E-49B9-9295-92D83ADBFC30}" type="presParOf" srcId="{A05B2933-E726-45BA-A230-D929A277DF9C}" destId="{149C6F08-5D1F-4529-8C29-55F6202D4E6D}" srcOrd="14" destOrd="0" presId="urn:microsoft.com/office/officeart/2005/8/layout/radial4"/>
    <dgm:cxn modelId="{E7F1841E-9DD1-42F6-9637-BCF9D7C7D6D1}" type="presParOf" srcId="{A05B2933-E726-45BA-A230-D929A277DF9C}" destId="{2FCF6058-F7ED-49B9-AD3F-5D7700638C37}" srcOrd="15" destOrd="0" presId="urn:microsoft.com/office/officeart/2005/8/layout/radial4"/>
    <dgm:cxn modelId="{2EE47F5F-4FEF-47E3-9F1F-9596FA5639F5}" type="presParOf" srcId="{A05B2933-E726-45BA-A230-D929A277DF9C}" destId="{FC4ED6D3-EC3E-4F5B-BFB0-1171693BBF5E}" srcOrd="1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7C5C42-DBCC-4B36-9A47-8DF4B7C6842F}">
      <dsp:nvSpPr>
        <dsp:cNvPr id="0" name=""/>
        <dsp:cNvSpPr/>
      </dsp:nvSpPr>
      <dsp:spPr>
        <a:xfrm>
          <a:off x="36762" y="1533"/>
          <a:ext cx="4381657" cy="4381657"/>
        </a:xfrm>
        <a:prstGeom prst="pie">
          <a:avLst>
            <a:gd name="adj1" fmla="val 5400000"/>
            <a:gd name="adj2" fmla="val 16200000"/>
          </a:avLst>
        </a:prstGeom>
        <a:pattFill prst="wdDnDiag">
          <a:fgClr>
            <a:srgbClr val="257B27"/>
          </a:fgClr>
          <a:bgClr>
            <a:schemeClr val="bg1"/>
          </a:bgClr>
        </a:patt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D989FF-D0DA-4FFF-A2FA-458258377CB2}">
      <dsp:nvSpPr>
        <dsp:cNvPr id="0" name=""/>
        <dsp:cNvSpPr/>
      </dsp:nvSpPr>
      <dsp:spPr>
        <a:xfrm>
          <a:off x="2190828" y="0"/>
          <a:ext cx="6310292" cy="43816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>
              <a:solidFill>
                <a:srgbClr val="257B27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Доходы всего</a:t>
          </a:r>
        </a:p>
      </dsp:txBody>
      <dsp:txXfrm>
        <a:off x="2190828" y="0"/>
        <a:ext cx="3155146" cy="1314500"/>
      </dsp:txXfrm>
    </dsp:sp>
    <dsp:sp modelId="{9767556A-5C4C-4F5E-83B0-7FC92AD970AD}">
      <dsp:nvSpPr>
        <dsp:cNvPr id="0" name=""/>
        <dsp:cNvSpPr/>
      </dsp:nvSpPr>
      <dsp:spPr>
        <a:xfrm>
          <a:off x="766791" y="1314500"/>
          <a:ext cx="2848074" cy="2848074"/>
        </a:xfrm>
        <a:prstGeom prst="pie">
          <a:avLst>
            <a:gd name="adj1" fmla="val 5400000"/>
            <a:gd name="adj2" fmla="val 16200000"/>
          </a:avLst>
        </a:prstGeom>
        <a:pattFill prst="smGrid">
          <a:fgClr>
            <a:schemeClr val="accent1">
              <a:hueOff val="0"/>
              <a:satOff val="0"/>
              <a:lumOff val="0"/>
            </a:schemeClr>
          </a:fgClr>
          <a:bgClr>
            <a:schemeClr val="bg1"/>
          </a:bgClr>
        </a:patt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2BFC0F-3944-4533-B587-477A85A4DF9F}">
      <dsp:nvSpPr>
        <dsp:cNvPr id="0" name=""/>
        <dsp:cNvSpPr/>
      </dsp:nvSpPr>
      <dsp:spPr>
        <a:xfrm>
          <a:off x="2190829" y="1285307"/>
          <a:ext cx="6310292" cy="284807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>
              <a:solidFill>
                <a:schemeClr val="tx2">
                  <a:lumMod val="75000"/>
                </a:schemeClr>
              </a:solidFill>
            </a:rPr>
            <a:t>Расходы всего</a:t>
          </a:r>
        </a:p>
      </dsp:txBody>
      <dsp:txXfrm>
        <a:off x="2190829" y="1285307"/>
        <a:ext cx="3155146" cy="1314495"/>
      </dsp:txXfrm>
    </dsp:sp>
    <dsp:sp modelId="{3C94D538-5708-4440-A270-A815514CB7EF}">
      <dsp:nvSpPr>
        <dsp:cNvPr id="0" name=""/>
        <dsp:cNvSpPr/>
      </dsp:nvSpPr>
      <dsp:spPr>
        <a:xfrm>
          <a:off x="1533580" y="2628996"/>
          <a:ext cx="1314496" cy="1314496"/>
        </a:xfrm>
        <a:prstGeom prst="pie">
          <a:avLst>
            <a:gd name="adj1" fmla="val 5400000"/>
            <a:gd name="adj2" fmla="val 16200000"/>
          </a:avLst>
        </a:prstGeom>
        <a:pattFill prst="trellis">
          <a:fgClr>
            <a:srgbClr val="C00000"/>
          </a:fgClr>
          <a:bgClr>
            <a:schemeClr val="bg1"/>
          </a:bgClr>
        </a:patt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860458-7C20-493F-A2FE-299E3889C5B5}">
      <dsp:nvSpPr>
        <dsp:cNvPr id="0" name=""/>
        <dsp:cNvSpPr/>
      </dsp:nvSpPr>
      <dsp:spPr>
        <a:xfrm>
          <a:off x="2190829" y="2611986"/>
          <a:ext cx="6310292" cy="131449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>
              <a:solidFill>
                <a:srgbClr val="FF0000"/>
              </a:solidFill>
            </a:rPr>
            <a:t>Дефицит</a:t>
          </a:r>
        </a:p>
      </dsp:txBody>
      <dsp:txXfrm>
        <a:off x="2190829" y="2611986"/>
        <a:ext cx="3155146" cy="1314496"/>
      </dsp:txXfrm>
    </dsp:sp>
    <dsp:sp modelId="{484EF2D9-899D-46C9-A7DC-B9A7B83FC83C}">
      <dsp:nvSpPr>
        <dsp:cNvPr id="0" name=""/>
        <dsp:cNvSpPr/>
      </dsp:nvSpPr>
      <dsp:spPr>
        <a:xfrm>
          <a:off x="5345975" y="0"/>
          <a:ext cx="3155146" cy="1314500"/>
        </a:xfrm>
        <a:prstGeom prst="rect">
          <a:avLst/>
        </a:prstGeom>
        <a:noFill/>
        <a:ln w="190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194978,8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2026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189897,0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2027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197904,4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2028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sp:txBody>
      <dsp:txXfrm>
        <a:off x="5345975" y="0"/>
        <a:ext cx="3155146" cy="1314500"/>
      </dsp:txXfrm>
    </dsp:sp>
    <dsp:sp modelId="{DABF0C54-E7A0-4B05-AC54-22153FC84831}">
      <dsp:nvSpPr>
        <dsp:cNvPr id="0" name=""/>
        <dsp:cNvSpPr/>
      </dsp:nvSpPr>
      <dsp:spPr>
        <a:xfrm>
          <a:off x="5345975" y="1314500"/>
          <a:ext cx="3155146" cy="1314495"/>
        </a:xfrm>
        <a:prstGeom prst="rect">
          <a:avLst/>
        </a:prstGeom>
        <a:noFill/>
        <a:ln w="190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194978,8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2026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  <a:endParaRPr lang="ru-RU" sz="2400" i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189897,0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2027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197904,4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2400" i="1" kern="1200" dirty="0" smtClean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2028 </a:t>
          </a:r>
          <a:r>
            <a:rPr lang="ru-RU" sz="2400" i="1" kern="1200" dirty="0">
              <a:solidFill>
                <a:srgbClr val="257B2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sp:txBody>
      <dsp:txXfrm>
        <a:off x="5345975" y="1314500"/>
        <a:ext cx="3155146" cy="1314495"/>
      </dsp:txXfrm>
    </dsp:sp>
    <dsp:sp modelId="{60423034-7E85-4E17-BBDA-1C591F14695E}">
      <dsp:nvSpPr>
        <dsp:cNvPr id="0" name=""/>
        <dsp:cNvSpPr/>
      </dsp:nvSpPr>
      <dsp:spPr>
        <a:xfrm>
          <a:off x="5345975" y="2628996"/>
          <a:ext cx="3155146" cy="1314496"/>
        </a:xfrm>
        <a:prstGeom prst="rect">
          <a:avLst/>
        </a:prstGeom>
        <a:noFill/>
        <a:ln w="190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 (</a:t>
          </a:r>
          <a:r>
            <a:rPr lang="ru-RU" sz="24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2026 </a:t>
          </a:r>
          <a:r>
            <a:rPr lang="ru-RU" sz="24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(</a:t>
          </a:r>
          <a:r>
            <a:rPr lang="ru-RU" sz="24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2027 </a:t>
          </a:r>
          <a:r>
            <a:rPr lang="ru-RU" sz="24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0 (</a:t>
          </a:r>
          <a:r>
            <a:rPr lang="ru-RU" sz="24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2028 </a:t>
          </a:r>
          <a:r>
            <a:rPr lang="ru-RU" sz="2400" i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год)</a:t>
          </a:r>
        </a:p>
      </dsp:txBody>
      <dsp:txXfrm>
        <a:off x="5345975" y="2628996"/>
        <a:ext cx="3155146" cy="13144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184E30-746A-4348-9D5D-09901635ABF2}">
      <dsp:nvSpPr>
        <dsp:cNvPr id="0" name=""/>
        <dsp:cNvSpPr/>
      </dsp:nvSpPr>
      <dsp:spPr>
        <a:xfrm>
          <a:off x="3558481" y="3149779"/>
          <a:ext cx="1920674" cy="192067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194978,8</a:t>
          </a:r>
          <a:endParaRPr lang="ru-RU" sz="2500" kern="1200" dirty="0" smtClean="0"/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/>
            <a:t>тыс.руб</a:t>
          </a:r>
          <a:endParaRPr lang="ru-RU" sz="2500" kern="1200" dirty="0"/>
        </a:p>
      </dsp:txBody>
      <dsp:txXfrm>
        <a:off x="3839757" y="3431055"/>
        <a:ext cx="1358122" cy="1358122"/>
      </dsp:txXfrm>
    </dsp:sp>
    <dsp:sp modelId="{86F80451-7763-4C98-8F78-5F0EAA0FCE66}">
      <dsp:nvSpPr>
        <dsp:cNvPr id="0" name=""/>
        <dsp:cNvSpPr/>
      </dsp:nvSpPr>
      <dsp:spPr>
        <a:xfrm rot="10800000">
          <a:off x="836850" y="3836420"/>
          <a:ext cx="2592469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5B2FA4-994C-4D83-A7C1-D3D87A94E3CC}">
      <dsp:nvSpPr>
        <dsp:cNvPr id="0" name=""/>
        <dsp:cNvSpPr/>
      </dsp:nvSpPr>
      <dsp:spPr>
        <a:xfrm>
          <a:off x="184072" y="3572327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Развитие культуры</a:t>
          </a:r>
        </a:p>
      </dsp:txBody>
      <dsp:txXfrm>
        <a:off x="215575" y="3603830"/>
        <a:ext cx="1281466" cy="1012571"/>
      </dsp:txXfrm>
    </dsp:sp>
    <dsp:sp modelId="{86ED3586-A8CD-45C3-A2EF-0980A316E5E1}">
      <dsp:nvSpPr>
        <dsp:cNvPr id="0" name=""/>
        <dsp:cNvSpPr/>
      </dsp:nvSpPr>
      <dsp:spPr>
        <a:xfrm rot="12342857">
          <a:off x="1092570" y="2801289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6FEBA8-21EE-4E2E-9A72-9916E0766905}">
      <dsp:nvSpPr>
        <dsp:cNvPr id="0" name=""/>
        <dsp:cNvSpPr/>
      </dsp:nvSpPr>
      <dsp:spPr>
        <a:xfrm>
          <a:off x="508444" y="1983223"/>
          <a:ext cx="1421134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Благоустройство </a:t>
          </a:r>
          <a:r>
            <a:rPr lang="ru-RU" sz="1600" kern="1200" dirty="0" err="1" smtClean="0"/>
            <a:t>Чалтырскогосельского</a:t>
          </a:r>
          <a:r>
            <a:rPr lang="ru-RU" sz="1600" kern="1200" dirty="0" smtClean="0"/>
            <a:t> </a:t>
          </a:r>
          <a:r>
            <a:rPr lang="ru-RU" sz="1600" kern="1200" dirty="0"/>
            <a:t>поселения</a:t>
          </a:r>
        </a:p>
      </dsp:txBody>
      <dsp:txXfrm>
        <a:off x="539947" y="2014726"/>
        <a:ext cx="1358128" cy="1012571"/>
      </dsp:txXfrm>
    </dsp:sp>
    <dsp:sp modelId="{4E4837A5-A7FC-4E91-B2A8-E2EE15C4984B}">
      <dsp:nvSpPr>
        <dsp:cNvPr id="0" name=""/>
        <dsp:cNvSpPr/>
      </dsp:nvSpPr>
      <dsp:spPr>
        <a:xfrm rot="13885714">
          <a:off x="1754561" y="1971178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5680128-417D-441F-ABEB-4EE91322F8DA}">
      <dsp:nvSpPr>
        <dsp:cNvPr id="0" name=""/>
        <dsp:cNvSpPr/>
      </dsp:nvSpPr>
      <dsp:spPr>
        <a:xfrm>
          <a:off x="1563045" y="708861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Социальная поддержка граждан</a:t>
          </a:r>
        </a:p>
      </dsp:txBody>
      <dsp:txXfrm>
        <a:off x="1594548" y="740364"/>
        <a:ext cx="1281466" cy="1012571"/>
      </dsp:txXfrm>
    </dsp:sp>
    <dsp:sp modelId="{885F9C6B-A56E-4A9B-BF4C-199E8180D5C2}">
      <dsp:nvSpPr>
        <dsp:cNvPr id="0" name=""/>
        <dsp:cNvSpPr/>
      </dsp:nvSpPr>
      <dsp:spPr>
        <a:xfrm rot="15428571">
          <a:off x="2711166" y="1510502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FAAA9B-D403-4FBE-864C-7F38847BEC13}">
      <dsp:nvSpPr>
        <dsp:cNvPr id="0" name=""/>
        <dsp:cNvSpPr/>
      </dsp:nvSpPr>
      <dsp:spPr>
        <a:xfrm>
          <a:off x="3031597" y="1644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Обеспечение населения качественными жилищно-коммунальными услугами</a:t>
          </a:r>
        </a:p>
      </dsp:txBody>
      <dsp:txXfrm>
        <a:off x="3063100" y="33147"/>
        <a:ext cx="1281466" cy="1012571"/>
      </dsp:txXfrm>
    </dsp:sp>
    <dsp:sp modelId="{44C46EFD-4403-45E3-9D0C-8CB8EBB20D02}">
      <dsp:nvSpPr>
        <dsp:cNvPr id="0" name=""/>
        <dsp:cNvSpPr/>
      </dsp:nvSpPr>
      <dsp:spPr>
        <a:xfrm rot="16971429">
          <a:off x="3772917" y="1510502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265C311-CCB3-49FC-9B50-77718597B2AB}">
      <dsp:nvSpPr>
        <dsp:cNvPr id="0" name=""/>
        <dsp:cNvSpPr/>
      </dsp:nvSpPr>
      <dsp:spPr>
        <a:xfrm>
          <a:off x="4661568" y="1644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Обеспечение общественного порядка и противодействие преступности</a:t>
          </a:r>
        </a:p>
      </dsp:txBody>
      <dsp:txXfrm>
        <a:off x="4693071" y="33147"/>
        <a:ext cx="1281466" cy="1012571"/>
      </dsp:txXfrm>
    </dsp:sp>
    <dsp:sp modelId="{613BB77C-B4D5-4B96-A693-885762EA78DF}">
      <dsp:nvSpPr>
        <dsp:cNvPr id="0" name=""/>
        <dsp:cNvSpPr/>
      </dsp:nvSpPr>
      <dsp:spPr>
        <a:xfrm rot="18514286">
          <a:off x="4729522" y="1971178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2E6133B-C148-4A4B-BE56-AB9E813469F8}">
      <dsp:nvSpPr>
        <dsp:cNvPr id="0" name=""/>
        <dsp:cNvSpPr/>
      </dsp:nvSpPr>
      <dsp:spPr>
        <a:xfrm>
          <a:off x="6130120" y="708861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Участие в предупреждении и ликвидации последствий чрезвычайных ситуаций</a:t>
          </a:r>
        </a:p>
      </dsp:txBody>
      <dsp:txXfrm>
        <a:off x="6161623" y="740364"/>
        <a:ext cx="1281466" cy="1012571"/>
      </dsp:txXfrm>
    </dsp:sp>
    <dsp:sp modelId="{4344B51A-54FB-4F71-9BD5-F7ADCF4ACF7B}">
      <dsp:nvSpPr>
        <dsp:cNvPr id="0" name=""/>
        <dsp:cNvSpPr/>
      </dsp:nvSpPr>
      <dsp:spPr>
        <a:xfrm rot="20057143">
          <a:off x="5391513" y="2801289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9C6F08-5D1F-4529-8C29-55F6202D4E6D}">
      <dsp:nvSpPr>
        <dsp:cNvPr id="0" name=""/>
        <dsp:cNvSpPr/>
      </dsp:nvSpPr>
      <dsp:spPr>
        <a:xfrm>
          <a:off x="7146390" y="1983223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Развитие физической культуры и спорта</a:t>
          </a:r>
        </a:p>
      </dsp:txBody>
      <dsp:txXfrm>
        <a:off x="7177893" y="2014726"/>
        <a:ext cx="1281466" cy="1012571"/>
      </dsp:txXfrm>
    </dsp:sp>
    <dsp:sp modelId="{2FCF6058-F7ED-49B9-AD3F-5D7700638C37}">
      <dsp:nvSpPr>
        <dsp:cNvPr id="0" name=""/>
        <dsp:cNvSpPr/>
      </dsp:nvSpPr>
      <dsp:spPr>
        <a:xfrm>
          <a:off x="5627775" y="3836420"/>
          <a:ext cx="2553553" cy="54739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4ED6D3-EC3E-4F5B-BFB0-1171693BBF5E}">
      <dsp:nvSpPr>
        <dsp:cNvPr id="0" name=""/>
        <dsp:cNvSpPr/>
      </dsp:nvSpPr>
      <dsp:spPr>
        <a:xfrm>
          <a:off x="7509092" y="3572327"/>
          <a:ext cx="1344472" cy="1075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Транспортная система</a:t>
          </a:r>
        </a:p>
      </dsp:txBody>
      <dsp:txXfrm>
        <a:off x="7540595" y="3603830"/>
        <a:ext cx="1281466" cy="10125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0.18792</cdr:x>
      <cdr:y>0.21119</cdr:y>
    </cdr:from>
    <cdr:to>
      <cdr:x>0.32125</cdr:x>
      <cdr:y>0.30146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96144" y="867544"/>
          <a:ext cx="919602" cy="3708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146748,1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0.39508</cdr:x>
      <cdr:y>0.17613</cdr:y>
    </cdr:from>
    <cdr:to>
      <cdr:x>0.52842</cdr:x>
      <cdr:y>0.26641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724936" y="723528"/>
          <a:ext cx="919672" cy="3708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137515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0.58465</cdr:x>
      <cdr:y>0.26378</cdr:y>
    </cdr:from>
    <cdr:to>
      <cdr:x>0.69924</cdr:x>
      <cdr:y>0.35058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032448" y="1083568"/>
          <a:ext cx="790349" cy="3565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110478,3</a:t>
          </a:r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92EFE255-BF76-464F-8FD6-099BBE36608A}" type="datetimeFigureOut">
              <a:rPr lang="ru-RU"/>
              <a:pPr>
                <a:defRPr/>
              </a:pPr>
              <a:t>19.01.2026</a:t>
            </a:fld>
            <a:endParaRPr lang="ru-RU" dirty="0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2650" y="744538"/>
            <a:ext cx="490378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4875"/>
            <a:ext cx="5335588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EF4DFF4E-5128-45E1-8309-20C511DF29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2395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A7E478E-38A6-4E01-9B65-BAFC2CF4A0AB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A7E478E-38A6-4E01-9B65-BAFC2CF4A0AB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346700" y="3810000"/>
            <a:ext cx="3690938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346700" y="3897313"/>
            <a:ext cx="3690938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346700" y="4114800"/>
            <a:ext cx="3690938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346700" y="4164013"/>
            <a:ext cx="1943100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346700" y="4198938"/>
            <a:ext cx="19431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346700" y="3962400"/>
            <a:ext cx="3028950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291388" y="4060825"/>
            <a:ext cx="158115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037638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037638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338888" y="3643313"/>
            <a:ext cx="269875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037638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1882" y="2401888"/>
            <a:ext cx="8359815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1882" y="3899938"/>
            <a:ext cx="4895387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627813" y="4206875"/>
            <a:ext cx="949325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3A1A7-69DF-4EBF-A997-B6598653E570}" type="datetime1">
              <a:rPr lang="ru-RU"/>
              <a:pPr>
                <a:defRPr/>
              </a:pPr>
              <a:t>19.01.2026</a:t>
            </a:fld>
            <a:endParaRPr lang="ru-RU" dirty="0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346700" y="4205288"/>
            <a:ext cx="1281113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223250" y="1588"/>
            <a:ext cx="739775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D18B456-C681-45E6-B7E7-E5AAB4C889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2900F-F266-4300-9BC5-115CFECB5B77}" type="datetime1">
              <a:rPr lang="ru-RU"/>
              <a:pPr>
                <a:defRPr/>
              </a:pPr>
              <a:t>19.01.2026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4625B-07CC-4386-B61C-4F69CADE86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2915" y="1143000"/>
            <a:ext cx="1882841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1882" y="1143000"/>
            <a:ext cx="6175719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32822-79D1-42E4-8A13-87C347E436D7}" type="datetime1">
              <a:rPr lang="ru-RU"/>
              <a:pPr>
                <a:defRPr/>
              </a:pPr>
              <a:t>19.01.2026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12E03-8122-4BC0-9411-A9C0E6535F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438" y="274638"/>
            <a:ext cx="8132762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2438" y="1600200"/>
            <a:ext cx="8132762" cy="4525963"/>
          </a:xfrm>
        </p:spPr>
        <p:txBody>
          <a:bodyPr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2E40B-DD64-4E91-8385-B0358F766522}" type="datetime1">
              <a:rPr lang="ru-RU"/>
              <a:pPr>
                <a:defRPr/>
              </a:pPr>
              <a:t>19.01.2026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B905E-84F5-49E9-82CE-AA4EC9DA81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94DA0-5E41-485D-96D9-35350F9E3E7E}" type="datetime1">
              <a:rPr lang="ru-RU"/>
              <a:pPr>
                <a:defRPr/>
              </a:pPr>
              <a:t>19.01.2026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0272F-F48B-427E-A184-1C2DFEFBA0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11" y="1981201"/>
            <a:ext cx="7681992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3911" y="3367088"/>
            <a:ext cx="7681992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E521D-7964-4C33-9D58-326BFE8524DA}" type="datetime1">
              <a:rPr lang="ru-RU"/>
              <a:pPr>
                <a:defRPr/>
              </a:pPr>
              <a:t>19.01.2026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F87EB-2154-436C-89DD-94C28BE722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1882" y="2249425"/>
            <a:ext cx="3991623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94133" y="2249425"/>
            <a:ext cx="3991623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56117-914F-42BF-9EEF-1046D4EEB493}" type="datetime1">
              <a:rPr lang="ru-RU"/>
              <a:pPr>
                <a:defRPr/>
              </a:pPr>
              <a:t>19.01.2026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28D64-F061-4D64-8F2B-E762683B25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6568" y="1143000"/>
            <a:ext cx="8284502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6568" y="2244970"/>
            <a:ext cx="3994636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6308" y="2244970"/>
            <a:ext cx="3994762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76568" y="2708519"/>
            <a:ext cx="3994636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21" y="2708519"/>
            <a:ext cx="3994762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1BC9C38-F6A9-43C9-ABA8-EF2417B6577A}" type="datetime1">
              <a:rPr lang="ru-RU"/>
              <a:pPr>
                <a:defRPr/>
              </a:pPr>
              <a:t>19.01.2026</a:t>
            </a:fld>
            <a:endParaRPr lang="ru-RU" dirty="0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EABAC8C-D0BE-446E-AC1B-C54362CA2D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882" y="1143000"/>
            <a:ext cx="8133874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07163" y="612775"/>
            <a:ext cx="9461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62A9D-1700-4902-98F4-433D7D895D85}" type="datetime1">
              <a:rPr lang="ru-RU"/>
              <a:pPr>
                <a:defRPr/>
              </a:pPr>
              <a:t>19.01.2026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E29D6-9AA3-4633-BEA7-4A360D437B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73D0D-A9DA-4C67-8951-8E86A9925C22}" type="datetime1">
              <a:rPr lang="ru-RU"/>
              <a:pPr>
                <a:defRPr/>
              </a:pPr>
              <a:t>19.01.2026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0DD22-A863-4A41-B9EF-63B3AB110F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1225" y="1101970"/>
            <a:ext cx="3343926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291225" y="2010727"/>
            <a:ext cx="3343926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0627" y="776287"/>
            <a:ext cx="504300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0825F-9982-4294-BCA0-A2158921ED74}" type="datetime1">
              <a:rPr lang="ru-RU"/>
              <a:pPr>
                <a:defRPr/>
              </a:pPr>
              <a:t>19.01.2026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4663F-A372-42CC-9134-E6B2F9E6CC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7152" y="1109161"/>
            <a:ext cx="579977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98976" y="1143000"/>
            <a:ext cx="4518819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17623" y="3274309"/>
            <a:ext cx="2560664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21E4E-6A80-477F-BCF7-74E58C1599A5}" type="datetime1">
              <a:rPr lang="ru-RU"/>
              <a:pPr>
                <a:defRPr/>
              </a:pPr>
              <a:t>19.01.2026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AC371-7E3C-4DD9-9C36-F5E8CA3FED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037638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037638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037638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346700" y="360363"/>
            <a:ext cx="3690938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346700" y="439738"/>
            <a:ext cx="3690938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345113" y="496888"/>
            <a:ext cx="3027362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288213" y="588963"/>
            <a:ext cx="158115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8978900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8939213" y="-1588"/>
            <a:ext cx="26987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8920163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870950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812213" y="0"/>
            <a:ext cx="53975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770938" y="0"/>
            <a:ext cx="7937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63" name="Заголовок 21"/>
          <p:cNvSpPr>
            <a:spLocks noGrp="1"/>
          </p:cNvSpPr>
          <p:nvPr>
            <p:ph type="title"/>
          </p:nvPr>
        </p:nvSpPr>
        <p:spPr bwMode="auto">
          <a:xfrm>
            <a:off x="452438" y="1143000"/>
            <a:ext cx="81327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064" name="Текст 12"/>
          <p:cNvSpPr>
            <a:spLocks noGrp="1"/>
          </p:cNvSpPr>
          <p:nvPr>
            <p:ph type="body" idx="1"/>
          </p:nvPr>
        </p:nvSpPr>
        <p:spPr bwMode="auto">
          <a:xfrm>
            <a:off x="452438" y="2249488"/>
            <a:ext cx="8132762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10338" y="612775"/>
            <a:ext cx="946150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fld id="{B88D9CB5-9541-425F-8E02-96E577D813BE}" type="datetime1">
              <a:rPr lang="ru-RU"/>
              <a:pPr>
                <a:defRPr/>
              </a:pPr>
              <a:t>19.01.2026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195888" y="612775"/>
            <a:ext cx="1311275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080375" y="1588"/>
            <a:ext cx="752475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01DA3072-3E1B-4022-83BD-33597DE707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37" r:id="rId2"/>
    <p:sldLayoutId id="2147483738" r:id="rId3"/>
    <p:sldLayoutId id="2147483739" r:id="rId4"/>
    <p:sldLayoutId id="2147483747" r:id="rId5"/>
    <p:sldLayoutId id="2147483748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microsoft.com/office/2007/relationships/hdphoto" Target="../media/hdphoto1.wdp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3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10272F-F48B-427E-A184-1C2DFEFBA07B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303977" y="2564904"/>
            <a:ext cx="866812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balanced" dir="t"/>
            </a:scene3d>
            <a:sp3d extrusionH="57150">
              <a:bevelT w="38100" h="38100"/>
              <a:bevelB w="114300" h="82550"/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Проект бюджета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Чалтырского </a:t>
            </a:r>
            <a:r>
              <a:rPr kumimoji="0" lang="ru-RU" sz="3500" b="1" i="0" u="none" strike="noStrike" kern="1200" cap="none" spc="0" normalizeH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сельского </a:t>
            </a:r>
            <a:r>
              <a:rPr kumimoji="0" lang="ru-RU" sz="3500" b="1" i="0" u="none" strike="noStrike" kern="1200" cap="none" spc="0" normalizeH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поселения Мясниковского района </a:t>
            </a: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на </a:t>
            </a:r>
            <a:r>
              <a:rPr kumimoji="0" lang="ru-RU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2026 </a:t>
            </a: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год и на плановый период 20</a:t>
            </a:r>
            <a:r>
              <a:rPr kumimoji="0" lang="en-US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2</a:t>
            </a:r>
            <a:r>
              <a:rPr kumimoji="0" lang="ru-RU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7 </a:t>
            </a: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и 20</a:t>
            </a:r>
            <a:r>
              <a:rPr kumimoji="0" lang="en-US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2</a:t>
            </a:r>
            <a:r>
              <a:rPr kumimoji="0" lang="ru-RU" sz="3500" b="1" i="0" u="none" strike="noStrike" kern="1200" cap="none" spc="0" normalizeH="0" baseline="0" noProof="0" dirty="0" smtClean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8 </a:t>
            </a:r>
            <a:r>
              <a:rPr kumimoji="0" lang="ru-RU" sz="3500" b="1" i="0" u="none" strike="noStrike" kern="1200" cap="none" spc="0" normalizeH="0" baseline="0" noProof="0" dirty="0">
                <a:ln>
                  <a:solidFill>
                    <a:srgbClr val="385D8A">
                      <a:alpha val="66000"/>
                    </a:srgbClr>
                  </a:solidFill>
                </a:ln>
                <a:solidFill>
                  <a:srgbClr val="75757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ea typeface="+mj-ea"/>
                <a:cs typeface="Times New Roman" pitchFamily="18" charset="0"/>
              </a:rPr>
              <a:t>годов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22000"/>
            <a:lum/>
          </a:blip>
          <a:srcRect/>
          <a:stretch>
            <a:fillRect t="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1211888" y="368300"/>
            <a:ext cx="7233463" cy="135732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rgbClr val="371B03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ДИНАМИКА ПОСТУПЛЕНИЙ НАЛОГА НА ДОХОДЫ ФИЗИЧЕСКИХ ЛИЦ</a:t>
            </a:r>
          </a:p>
        </p:txBody>
      </p:sp>
      <p:sp>
        <p:nvSpPr>
          <p:cNvPr id="17411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9E27D3B-940D-4B81-B867-30289B3F1402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17414" name="Прямоугольник 9"/>
          <p:cNvSpPr>
            <a:spLocks noChangeArrowheads="1"/>
          </p:cNvSpPr>
          <p:nvPr/>
        </p:nvSpPr>
        <p:spPr bwMode="auto">
          <a:xfrm>
            <a:off x="7605130" y="2214554"/>
            <a:ext cx="14116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371B03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600" dirty="0">
              <a:solidFill>
                <a:srgbClr val="371B03"/>
              </a:solidFill>
            </a:endParaRP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3740461"/>
              </p:ext>
            </p:extLst>
          </p:nvPr>
        </p:nvGraphicFramePr>
        <p:xfrm>
          <a:off x="918419" y="2395954"/>
          <a:ext cx="6192688" cy="4323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slow" advTm="7000">
    <p:pull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215762aa1a8a8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04439" y="1665056"/>
            <a:ext cx="5233199" cy="5192944"/>
          </a:xfrm>
          <a:prstGeom prst="rect">
            <a:avLst/>
          </a:prstGeom>
        </p:spPr>
      </p:pic>
      <p:pic>
        <p:nvPicPr>
          <p:cNvPr id="30" name="Рисунок 29" descr="58af03a06c252499281ae91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14290"/>
            <a:ext cx="9037638" cy="3864779"/>
          </a:xfrm>
          <a:prstGeom prst="rect">
            <a:avLst/>
          </a:prstGeom>
        </p:spPr>
      </p:pic>
      <p:pic>
        <p:nvPicPr>
          <p:cNvPr id="27" name="Рисунок 26" descr="0_1ac2ec_cd733d9c_ori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79638" y="642918"/>
            <a:ext cx="6858000" cy="6858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0DD22-A863-4A41-B9EF-63B3AB110FE9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auto">
          <a:xfrm>
            <a:off x="7039099" y="1964797"/>
            <a:ext cx="158417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700" dirty="0"/>
          </a:p>
        </p:txBody>
      </p:sp>
      <p:sp>
        <p:nvSpPr>
          <p:cNvPr id="6" name="Rectangle 2"/>
          <p:cNvSpPr txBox="1">
            <a:spLocks/>
          </p:cNvSpPr>
          <p:nvPr/>
        </p:nvSpPr>
        <p:spPr>
          <a:xfrm>
            <a:off x="893706" y="642918"/>
            <a:ext cx="8143932" cy="164307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rgbClr val="0D1DB3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j-ea"/>
                <a:cs typeface="Times New Roman" pitchFamily="18" charset="0"/>
              </a:rPr>
              <a:t>ДИНАМИКА ПОСТУПЛЕНИЙ ЕДИНОГО </a:t>
            </a:r>
            <a:r>
              <a:rPr lang="ru-RU" sz="2600" b="1" dirty="0">
                <a:solidFill>
                  <a:srgbClr val="0D1DB3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Times New Roman" pitchFamily="18" charset="0"/>
              </a:rPr>
              <a:t>СЕЛЬСКОХОЗЯЙСТВЕННОГО НАЛОГА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0D1DB3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j-ea"/>
              <a:cs typeface="Times New Roman" pitchFamily="18" charset="0"/>
            </a:endParaRPr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00000000-0008-0000-04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250394"/>
              </p:ext>
            </p:extLst>
          </p:nvPr>
        </p:nvGraphicFramePr>
        <p:xfrm>
          <a:off x="1206451" y="2318740"/>
          <a:ext cx="6289409" cy="4251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spd="slow">
    <p:push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: Giethoorn, Huisje, Boerderij, сад, Туин ...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risscrossEtching trans="55000" pressure="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8" y="1776314"/>
            <a:ext cx="2578671" cy="1725561"/>
          </a:xfrm>
          <a:prstGeom prst="rect">
            <a:avLst/>
          </a:prstGeom>
          <a:effectLst>
            <a:glow rad="1663700">
              <a:schemeClr val="bg1">
                <a:alpha val="58000"/>
              </a:schemeClr>
            </a:glow>
            <a:outerShdw blurRad="1231900" dist="2273300" dir="8460000" sx="200000" sy="200000" algn="ctr" rotWithShape="0">
              <a:srgbClr val="000000">
                <a:alpha val="0"/>
              </a:srgbClr>
            </a:outerShdw>
            <a:reflection blurRad="1270000" stA="4000" endPos="65000" dist="50800" dir="5400000" sy="-100000" algn="bl" rotWithShape="0"/>
            <a:softEdge rad="177800"/>
          </a:effectLst>
        </p:spPr>
      </p:pic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485775" y="620713"/>
            <a:ext cx="8132763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chemeClr val="accent4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ДИНАМИКА ПОСТУПЛЕНИЙ ИМУЩЕСТВЕННЫХ НАЛОГОВ</a:t>
            </a:r>
          </a:p>
        </p:txBody>
      </p:sp>
      <p:sp>
        <p:nvSpPr>
          <p:cNvPr id="22531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B1BDD93-6385-4509-8F1A-8A5D2B34AC01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22534" name="Прямоугольник 9"/>
          <p:cNvSpPr>
            <a:spLocks noChangeArrowheads="1"/>
          </p:cNvSpPr>
          <p:nvPr/>
        </p:nvSpPr>
        <p:spPr bwMode="auto">
          <a:xfrm>
            <a:off x="7111107" y="1628800"/>
            <a:ext cx="158417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372A46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700" dirty="0">
              <a:solidFill>
                <a:srgbClr val="372A46"/>
              </a:solidFill>
            </a:endParaRPr>
          </a:p>
        </p:txBody>
      </p:sp>
      <p:pic>
        <p:nvPicPr>
          <p:cNvPr id="14" name="Рисунок 13" descr="госпошлина_закон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4068" y="4931047"/>
            <a:ext cx="2762228" cy="1738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3940889"/>
              </p:ext>
            </p:extLst>
          </p:nvPr>
        </p:nvGraphicFramePr>
        <p:xfrm>
          <a:off x="2283570" y="2636912"/>
          <a:ext cx="6549280" cy="3828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 spd="slow" advTm="7000"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38000"/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904875" y="642918"/>
            <a:ext cx="8132763" cy="1069975"/>
          </a:xfrm>
        </p:spPr>
        <p:txBody>
          <a:bodyPr/>
          <a:lstStyle/>
          <a:p>
            <a:pPr algn="ctr" eaLnBrk="1" hangingPunct="1"/>
            <a:r>
              <a:rPr lang="ru-RU" sz="2500" b="1" dirty="0">
                <a:solidFill>
                  <a:srgbClr val="340ED4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</p:txBody>
      </p:sp>
      <p:sp>
        <p:nvSpPr>
          <p:cNvPr id="23555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4104EF0-B76A-4D73-9B47-7035A3FA2540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23602" name="Прямоугольник 9"/>
          <p:cNvSpPr>
            <a:spLocks noChangeArrowheads="1"/>
          </p:cNvSpPr>
          <p:nvPr/>
        </p:nvSpPr>
        <p:spPr bwMode="auto">
          <a:xfrm>
            <a:off x="7237438" y="1571612"/>
            <a:ext cx="18002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600" dirty="0"/>
          </a:p>
        </p:txBody>
      </p:sp>
      <p:sp>
        <p:nvSpPr>
          <p:cNvPr id="23603" name="Прямоугольник 10"/>
          <p:cNvSpPr>
            <a:spLocks noChangeArrowheads="1"/>
          </p:cNvSpPr>
          <p:nvPr/>
        </p:nvSpPr>
        <p:spPr bwMode="auto">
          <a:xfrm>
            <a:off x="374650" y="6000750"/>
            <a:ext cx="83597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*) Объем межбюджетных трансфертов будет уточнен ко второму чтению проекта бюджета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Чалтырского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сельского поселения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 результатам рассмотрения проекта областного бюджета в Законодательном Собрании  Ростовской области</a:t>
            </a:r>
            <a:endParaRPr lang="ru-RU" sz="1600" dirty="0"/>
          </a:p>
        </p:txBody>
      </p:sp>
      <p:pic>
        <p:nvPicPr>
          <p:cNvPr id="11" name="Рисунок 10" descr="oblast150x1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25" y="225405"/>
            <a:ext cx="19050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125223B2-3314-4196-A33E-C42D1C1ACA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800423"/>
              </p:ext>
            </p:extLst>
          </p:nvPr>
        </p:nvGraphicFramePr>
        <p:xfrm>
          <a:off x="702395" y="2641588"/>
          <a:ext cx="7920880" cy="2968137"/>
        </p:xfrm>
        <a:graphic>
          <a:graphicData uri="http://schemas.openxmlformats.org/drawingml/2006/table">
            <a:tbl>
              <a:tblPr/>
              <a:tblGrid>
                <a:gridCol w="2208423">
                  <a:extLst>
                    <a:ext uri="{9D8B030D-6E8A-4147-A177-3AD203B41FA5}">
                      <a16:colId xmlns:a16="http://schemas.microsoft.com/office/drawing/2014/main" val="1469288550"/>
                    </a:ext>
                  </a:extLst>
                </a:gridCol>
                <a:gridCol w="1245130">
                  <a:extLst>
                    <a:ext uri="{9D8B030D-6E8A-4147-A177-3AD203B41FA5}">
                      <a16:colId xmlns:a16="http://schemas.microsoft.com/office/drawing/2014/main" val="3204405000"/>
                    </a:ext>
                  </a:extLst>
                </a:gridCol>
                <a:gridCol w="1451250">
                  <a:extLst>
                    <a:ext uri="{9D8B030D-6E8A-4147-A177-3AD203B41FA5}">
                      <a16:colId xmlns:a16="http://schemas.microsoft.com/office/drawing/2014/main" val="2185843082"/>
                    </a:ext>
                  </a:extLst>
                </a:gridCol>
                <a:gridCol w="1463871">
                  <a:extLst>
                    <a:ext uri="{9D8B030D-6E8A-4147-A177-3AD203B41FA5}">
                      <a16:colId xmlns:a16="http://schemas.microsoft.com/office/drawing/2014/main" val="120795301"/>
                    </a:ext>
                  </a:extLst>
                </a:gridCol>
                <a:gridCol w="1552206">
                  <a:extLst>
                    <a:ext uri="{9D8B030D-6E8A-4147-A177-3AD203B41FA5}">
                      <a16:colId xmlns:a16="http://schemas.microsoft.com/office/drawing/2014/main" val="2986060019"/>
                    </a:ext>
                  </a:extLst>
                </a:gridCol>
              </a:tblGrid>
              <a:tr h="242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Проект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Проект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Проект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769658"/>
                  </a:ext>
                </a:extLst>
              </a:tr>
              <a:tr h="9888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бюджетной системы РФ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2142,9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1445,2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633591"/>
                  </a:ext>
                </a:extLst>
              </a:tr>
              <a:tr h="26021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1654,6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2212,8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2471,3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3139,0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612275"/>
                  </a:ext>
                </a:extLst>
              </a:tr>
              <a:tr h="520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2568873"/>
                  </a:ext>
                </a:extLst>
              </a:tr>
              <a:tr h="520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64659,9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44277,4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33737,1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33349,6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331873"/>
                  </a:ext>
                </a:extLst>
              </a:tr>
              <a:tr h="260215"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ВСЕГО*)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69357,4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48835,4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37108,4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37388,6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63519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9275"/>
            <a:ext cx="8839200" cy="773113"/>
          </a:xfrm>
        </p:spPr>
        <p:txBody>
          <a:bodyPr/>
          <a:lstStyle/>
          <a:p>
            <a:pPr algn="ctr">
              <a:defRPr/>
            </a:pPr>
            <a:r>
              <a:rPr lang="ru-RU" sz="2500" b="1" dirty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Расходы бюджета </a:t>
            </a:r>
            <a:r>
              <a:rPr lang="ru-RU" sz="2500" b="1" dirty="0" smtClean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Чалтырского сельского </a:t>
            </a:r>
            <a:r>
              <a:rPr lang="ru-RU" sz="2500" b="1" dirty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поселения в </a:t>
            </a:r>
            <a:r>
              <a:rPr lang="ru-RU" sz="2500" b="1" dirty="0" smtClean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2026 </a:t>
            </a:r>
            <a:r>
              <a:rPr lang="ru-RU" sz="2500" b="1" dirty="0">
                <a:solidFill>
                  <a:srgbClr val="1F4A7F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году</a:t>
            </a:r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55ACC51-C0EA-4D9C-9CD3-FB1DEEC0418A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30726" name="Прямоугольник 7"/>
          <p:cNvSpPr>
            <a:spLocks noChangeArrowheads="1"/>
          </p:cNvSpPr>
          <p:nvPr/>
        </p:nvSpPr>
        <p:spPr bwMode="auto">
          <a:xfrm>
            <a:off x="269875" y="1196975"/>
            <a:ext cx="367288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7E0000"/>
                </a:solidFill>
                <a:latin typeface="Times New Roman" pitchFamily="18" charset="0"/>
                <a:cs typeface="Times New Roman" pitchFamily="18" charset="0"/>
              </a:rPr>
              <a:t>194978,8 </a:t>
            </a:r>
            <a:r>
              <a:rPr lang="ru-RU" sz="2500" b="1" dirty="0">
                <a:solidFill>
                  <a:srgbClr val="7E0000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2500" b="1" dirty="0">
              <a:solidFill>
                <a:srgbClr val="7E0000"/>
              </a:solidFill>
            </a:endParaRP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8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4159380"/>
              </p:ext>
            </p:extLst>
          </p:nvPr>
        </p:nvGraphicFramePr>
        <p:xfrm>
          <a:off x="702395" y="1252537"/>
          <a:ext cx="7632848" cy="5200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5000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Схема 27"/>
          <p:cNvGraphicFramePr/>
          <p:nvPr>
            <p:extLst>
              <p:ext uri="{D42A27DB-BD31-4B8C-83A1-F6EECF244321}">
                <p14:modId xmlns:p14="http://schemas.microsoft.com/office/powerpoint/2010/main" val="3065502848"/>
              </p:ext>
            </p:extLst>
          </p:nvPr>
        </p:nvGraphicFramePr>
        <p:xfrm>
          <a:off x="0" y="1428736"/>
          <a:ext cx="9037638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6626" name="Picture 680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83413" y="760413"/>
            <a:ext cx="5826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2" name="Rectangle 6801"/>
          <p:cNvSpPr>
            <a:spLocks noChangeArrowheads="1"/>
          </p:cNvSpPr>
          <p:nvPr/>
        </p:nvSpPr>
        <p:spPr bwMode="auto">
          <a:xfrm>
            <a:off x="367506" y="216065"/>
            <a:ext cx="7920038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+mn-cs"/>
              </a:rPr>
              <a:t>Муниципальные программы 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81923" name="Rectangle 6802"/>
          <p:cNvSpPr>
            <a:spLocks noChangeArrowheads="1"/>
          </p:cNvSpPr>
          <p:nvPr/>
        </p:nvSpPr>
        <p:spPr bwMode="auto">
          <a:xfrm>
            <a:off x="644525" y="597725"/>
            <a:ext cx="743585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cs typeface="+mn-cs"/>
              </a:rPr>
              <a:t>Чалтырского сельского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cs typeface="+mn-cs"/>
              </a:rPr>
              <a:t>поселения на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cs typeface="+mn-cs"/>
              </a:rPr>
              <a:t>2026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  <a:cs typeface="+mn-cs"/>
              </a:rPr>
              <a:t>год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Georgia" pitchFamily="18" charset="0"/>
              <a:cs typeface="+mn-cs"/>
            </a:endParaRPr>
          </a:p>
        </p:txBody>
      </p:sp>
      <p:sp>
        <p:nvSpPr>
          <p:cNvPr id="26629" name="Rectangle 6803"/>
          <p:cNvSpPr>
            <a:spLocks noChangeArrowheads="1"/>
          </p:cNvSpPr>
          <p:nvPr/>
        </p:nvSpPr>
        <p:spPr bwMode="auto">
          <a:xfrm>
            <a:off x="7207250" y="958850"/>
            <a:ext cx="142875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2800" b="1" dirty="0">
                <a:solidFill>
                  <a:srgbClr val="0070C0"/>
                </a:solidFill>
                <a:latin typeface="Trebuchet MS" pitchFamily="34" charset="0"/>
              </a:rPr>
              <a:t> </a:t>
            </a:r>
            <a:endParaRPr lang="ru-RU" dirty="0"/>
          </a:p>
        </p:txBody>
      </p:sp>
      <p:sp>
        <p:nvSpPr>
          <p:cNvPr id="26634" name="Rectangle 6810"/>
          <p:cNvSpPr>
            <a:spLocks noChangeArrowheads="1"/>
          </p:cNvSpPr>
          <p:nvPr/>
        </p:nvSpPr>
        <p:spPr bwMode="auto">
          <a:xfrm>
            <a:off x="5049838" y="3705225"/>
            <a:ext cx="112712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24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36" name="Rectangle 6812"/>
          <p:cNvSpPr>
            <a:spLocks noChangeArrowheads="1"/>
          </p:cNvSpPr>
          <p:nvPr/>
        </p:nvSpPr>
        <p:spPr bwMode="auto">
          <a:xfrm>
            <a:off x="6011863" y="4070350"/>
            <a:ext cx="112712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24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40" name="Rectangle 72800"/>
          <p:cNvSpPr>
            <a:spLocks noChangeArrowheads="1"/>
          </p:cNvSpPr>
          <p:nvPr/>
        </p:nvSpPr>
        <p:spPr bwMode="auto">
          <a:xfrm>
            <a:off x="3981450" y="2311400"/>
            <a:ext cx="6921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6642" name="Rectangle 6820"/>
          <p:cNvSpPr>
            <a:spLocks noChangeArrowheads="1"/>
          </p:cNvSpPr>
          <p:nvPr/>
        </p:nvSpPr>
        <p:spPr bwMode="auto">
          <a:xfrm>
            <a:off x="5046663" y="2544763"/>
            <a:ext cx="841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43" name="Rectangle 72804"/>
          <p:cNvSpPr>
            <a:spLocks noChangeArrowheads="1"/>
          </p:cNvSpPr>
          <p:nvPr/>
        </p:nvSpPr>
        <p:spPr bwMode="auto">
          <a:xfrm>
            <a:off x="4470400" y="2819400"/>
            <a:ext cx="5238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 dirty="0"/>
          </a:p>
        </p:txBody>
      </p:sp>
      <p:sp>
        <p:nvSpPr>
          <p:cNvPr id="26645" name="Rectangle 6822"/>
          <p:cNvSpPr>
            <a:spLocks noChangeArrowheads="1"/>
          </p:cNvSpPr>
          <p:nvPr/>
        </p:nvSpPr>
        <p:spPr bwMode="auto">
          <a:xfrm>
            <a:off x="4940300" y="2819400"/>
            <a:ext cx="841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54" name="Rectangle 6837"/>
          <p:cNvSpPr>
            <a:spLocks noChangeArrowheads="1"/>
          </p:cNvSpPr>
          <p:nvPr/>
        </p:nvSpPr>
        <p:spPr bwMode="auto">
          <a:xfrm>
            <a:off x="6356350" y="5738813"/>
            <a:ext cx="50800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2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60" name="Rectangle 6847"/>
          <p:cNvSpPr>
            <a:spLocks noChangeArrowheads="1"/>
          </p:cNvSpPr>
          <p:nvPr/>
        </p:nvSpPr>
        <p:spPr bwMode="auto">
          <a:xfrm>
            <a:off x="3043238" y="3105150"/>
            <a:ext cx="603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3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61" name="Rectangle 6852"/>
          <p:cNvSpPr>
            <a:spLocks noChangeArrowheads="1"/>
          </p:cNvSpPr>
          <p:nvPr/>
        </p:nvSpPr>
        <p:spPr bwMode="auto">
          <a:xfrm>
            <a:off x="2890838" y="3502025"/>
            <a:ext cx="603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3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62" name="Rectangle 6861"/>
          <p:cNvSpPr>
            <a:spLocks noChangeArrowheads="1"/>
          </p:cNvSpPr>
          <p:nvPr/>
        </p:nvSpPr>
        <p:spPr bwMode="auto">
          <a:xfrm>
            <a:off x="7392988" y="4886325"/>
            <a:ext cx="65087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4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72" name="Rectangle 6885"/>
          <p:cNvSpPr>
            <a:spLocks noChangeArrowheads="1"/>
          </p:cNvSpPr>
          <p:nvPr/>
        </p:nvSpPr>
        <p:spPr bwMode="auto">
          <a:xfrm>
            <a:off x="4395788" y="6051550"/>
            <a:ext cx="55562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2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6674" name="Rectangle 6887"/>
          <p:cNvSpPr>
            <a:spLocks noChangeArrowheads="1"/>
          </p:cNvSpPr>
          <p:nvPr/>
        </p:nvSpPr>
        <p:spPr bwMode="auto">
          <a:xfrm>
            <a:off x="4057650" y="6234113"/>
            <a:ext cx="57150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1200" dirty="0">
                <a:solidFill>
                  <a:srgbClr val="FFFFFF"/>
                </a:solidFill>
              </a:rPr>
              <a:t> </a:t>
            </a:r>
            <a:endParaRPr lang="ru-RU" dirty="0"/>
          </a:p>
        </p:txBody>
      </p:sp>
      <p:sp>
        <p:nvSpPr>
          <p:cNvPr id="24631" name="Номер слайда 5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DA50412-E3E0-4D25-856F-3769EB2974D5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</p:cSld>
  <p:clrMapOvr>
    <a:masterClrMapping/>
  </p:clrMapOvr>
  <p:transition spd="slow">
    <p:checke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702415" y="3576734"/>
            <a:ext cx="1964782" cy="151548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</a:t>
            </a:r>
          </a:p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безопасность и</a:t>
            </a:r>
          </a:p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правоохранительная</a:t>
            </a:r>
          </a:p>
          <a:p>
            <a:pPr algn="ctr"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деятельность 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2,1%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14338" y="620713"/>
            <a:ext cx="8132762" cy="863600"/>
          </a:xfrm>
        </p:spPr>
        <p:txBody>
          <a:bodyPr/>
          <a:lstStyle/>
          <a:p>
            <a:pPr algn="ctr"/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Структура расходов бюджета </a:t>
            </a:r>
            <a:br>
              <a:rPr lang="ru-RU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Чалтырского сельского </a:t>
            </a: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поселения в </a:t>
            </a:r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2026 </a:t>
            </a: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году по разделам</a:t>
            </a:r>
            <a:endParaRPr lang="ru-RU" sz="2500" dirty="0">
              <a:solidFill>
                <a:schemeClr val="tx2">
                  <a:lumMod val="75000"/>
                </a:schemeClr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9271435-2C36-46C9-8508-E27C25328E7A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33995" y="1627189"/>
            <a:ext cx="2436872" cy="1143008"/>
          </a:xfrm>
          <a:prstGeom prst="rect">
            <a:avLst/>
          </a:prstGeom>
          <a:solidFill>
            <a:srgbClr val="3693A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Жилищно-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коммунальное</a:t>
            </a:r>
          </a:p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хозяйство 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21,3%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71531" y="1702626"/>
            <a:ext cx="2724334" cy="1867078"/>
          </a:xfrm>
          <a:prstGeom prst="rect">
            <a:avLst/>
          </a:prstGeom>
          <a:solidFill>
            <a:srgbClr val="781D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19,1%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54113" y="2822401"/>
            <a:ext cx="1785950" cy="1641934"/>
          </a:xfrm>
          <a:prstGeom prst="rect">
            <a:avLst/>
          </a:prstGeom>
          <a:solidFill>
            <a:srgbClr val="003CFA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Национальная оборона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1,1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70867" y="4798197"/>
            <a:ext cx="1928826" cy="1428760"/>
          </a:xfrm>
          <a:prstGeom prst="rect">
            <a:avLst/>
          </a:prstGeom>
          <a:solidFill>
            <a:srgbClr val="00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Физическая 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 и спорт 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0,4%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0800000" flipH="1" flipV="1">
            <a:off x="1390047" y="4471365"/>
            <a:ext cx="1780820" cy="1500198"/>
          </a:xfrm>
          <a:prstGeom prst="rect">
            <a:avLst/>
          </a:prstGeom>
          <a:solidFill>
            <a:srgbClr val="00E7E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массовой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0,03%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71531" y="3576734"/>
            <a:ext cx="2499416" cy="1221463"/>
          </a:xfrm>
          <a:prstGeom prst="rect">
            <a:avLst/>
          </a:prstGeom>
          <a:solidFill>
            <a:srgbClr val="B685D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Культура,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кинематография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22,2%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27333" y="2065287"/>
            <a:ext cx="1975862" cy="1441541"/>
          </a:xfrm>
          <a:prstGeom prst="rect">
            <a:avLst/>
          </a:prstGeom>
          <a:gradFill>
            <a:gsLst>
              <a:gs pos="37000">
                <a:srgbClr val="D8C371"/>
              </a:gs>
              <a:gs pos="0">
                <a:srgbClr val="FFC000"/>
              </a:gs>
              <a:gs pos="91891">
                <a:schemeClr val="accent3">
                  <a:lumMod val="60000"/>
                  <a:lumOff val="40000"/>
                </a:schemeClr>
              </a:gs>
              <a:gs pos="74000">
                <a:srgbClr val="FFFF00"/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4%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DA6911D-5222-4A32-9EF7-28A4153C57E5}"/>
              </a:ext>
            </a:extLst>
          </p:cNvPr>
          <p:cNvSpPr/>
          <p:nvPr/>
        </p:nvSpPr>
        <p:spPr>
          <a:xfrm>
            <a:off x="5140569" y="5151587"/>
            <a:ext cx="2724334" cy="14287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33,4%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8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0DD22-A863-4A41-B9EF-63B3AB110FE9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228063"/>
              </p:ext>
            </p:extLst>
          </p:nvPr>
        </p:nvGraphicFramePr>
        <p:xfrm>
          <a:off x="303977" y="1857364"/>
          <a:ext cx="3143272" cy="2178665"/>
        </p:xfrm>
        <a:graphic>
          <a:graphicData uri="http://schemas.openxmlformats.org/drawingml/2006/table">
            <a:tbl>
              <a:tblPr firstRow="1" bandRow="1">
                <a:effectLst>
                  <a:reflection blurRad="6350" stA="52000" endA="300" endPos="35000" dir="5400000" sy="-100000" algn="bl" rotWithShape="0"/>
                </a:effectLst>
                <a:tableStyleId>{5FD0F851-EC5A-4D38-B0AD-8093EC10F338}</a:tableStyleId>
              </a:tblPr>
              <a:tblGrid>
                <a:gridCol w="1500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3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71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37306,3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</a:t>
                      </a:r>
                      <a:r>
                        <a:rPr lang="ru-RU" dirty="0"/>
                        <a:t>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36694,2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2028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40194,2</a:t>
                      </a:r>
                      <a:endParaRPr lang="ru-RU" dirty="0"/>
                    </a:p>
                    <a:p>
                      <a:pPr algn="r"/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589992" y="1428736"/>
            <a:ext cx="11372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pic>
        <p:nvPicPr>
          <p:cNvPr id="19" name="Рисунок 18" descr="общегосударственные расходы.jpg"/>
          <p:cNvPicPr>
            <a:picLocks noChangeAspect="1"/>
          </p:cNvPicPr>
          <p:nvPr/>
        </p:nvPicPr>
        <p:blipFill>
          <a:blip r:embed="rId2" cstate="print"/>
          <a:srcRect r="48459"/>
          <a:stretch>
            <a:fillRect/>
          </a:stretch>
        </p:blipFill>
        <p:spPr>
          <a:xfrm>
            <a:off x="4518819" y="1428736"/>
            <a:ext cx="2071702" cy="1133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общегосударственные расходы.jpg"/>
          <p:cNvPicPr>
            <a:picLocks noChangeAspect="1"/>
          </p:cNvPicPr>
          <p:nvPr/>
        </p:nvPicPr>
        <p:blipFill>
          <a:blip r:embed="rId2" cstate="print"/>
          <a:srcRect l="76422" t="6303"/>
          <a:stretch>
            <a:fillRect/>
          </a:stretch>
        </p:blipFill>
        <p:spPr>
          <a:xfrm>
            <a:off x="6661959" y="1357298"/>
            <a:ext cx="947716" cy="1062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26953193-6932-4AEB-B9CC-00BEFA5F3C57}"/>
              </a:ext>
            </a:extLst>
          </p:cNvPr>
          <p:cNvSpPr txBox="1">
            <a:spLocks/>
          </p:cNvSpPr>
          <p:nvPr/>
        </p:nvSpPr>
        <p:spPr>
          <a:xfrm>
            <a:off x="1929666" y="576485"/>
            <a:ext cx="4732293" cy="1898469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2500" b="1" dirty="0"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00000000-0008-0000-0A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4884985"/>
              </p:ext>
            </p:extLst>
          </p:nvPr>
        </p:nvGraphicFramePr>
        <p:xfrm>
          <a:off x="3654723" y="364502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0DD22-A863-4A41-B9EF-63B3AB110FE9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18291" y="1037196"/>
            <a:ext cx="3928520" cy="1815739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ЖИЛИЩНО-КОММУНАЛЬНОЕ ХОЗЯЙСТВО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7500184" y="2921877"/>
            <a:ext cx="11603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14018"/>
              </p:ext>
            </p:extLst>
          </p:nvPr>
        </p:nvGraphicFramePr>
        <p:xfrm>
          <a:off x="4335782" y="3331520"/>
          <a:ext cx="4429156" cy="1948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13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71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41499,2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53620,8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2028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46139,1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Рисунок 2" descr="В Зеленоградске состоятся курсы повышения грамотности в ..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338" y="489151"/>
            <a:ext cx="3657600" cy="1920240"/>
          </a:xfrm>
          <a:prstGeom prst="rect">
            <a:avLst/>
          </a:prstGeom>
          <a:effectLst>
            <a:glow rad="1714500">
              <a:schemeClr val="bg1">
                <a:alpha val="7000"/>
              </a:schemeClr>
            </a:glow>
            <a:innerShdw blurRad="1270000" dist="25400">
              <a:schemeClr val="bg1"/>
            </a:innerShdw>
            <a:reflection stA="55000" endPos="0" dist="50800" dir="5400000" sy="-100000" algn="bl" rotWithShape="0"/>
            <a:softEdge rad="381000"/>
          </a:effectLst>
        </p:spPr>
      </p:pic>
      <p:pic>
        <p:nvPicPr>
          <p:cNvPr id="4" name="Рисунок 3" descr="мусорка – Wikisłownik, wolny słownik wielojęzyczn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95" y="3331520"/>
            <a:ext cx="3048000" cy="2286000"/>
          </a:xfrm>
          <a:prstGeom prst="rect">
            <a:avLst/>
          </a:prstGeom>
          <a:effectLst>
            <a:glow rad="25400">
              <a:schemeClr val="accent1">
                <a:alpha val="0"/>
              </a:schemeClr>
            </a:glow>
            <a:outerShdw dist="63500" dir="5400000" algn="ctr" rotWithShape="0">
              <a:schemeClr val="bg1">
                <a:alpha val="0"/>
              </a:schemeClr>
            </a:outerShdw>
            <a:reflection endPos="0" dist="50800" dir="5400000" sy="-100000" algn="bl" rotWithShape="0"/>
            <a:softEdge rad="444500"/>
          </a:effectLst>
        </p:spPr>
      </p:pic>
    </p:spTree>
    <p:extLst>
      <p:ext uri="{BB962C8B-B14F-4D97-AF65-F5344CB8AC3E}">
        <p14:creationId xmlns:p14="http://schemas.microsoft.com/office/powerpoint/2010/main" val="4069945444"/>
      </p:ext>
    </p:extLst>
  </p:cSld>
  <p:clrMapOvr>
    <a:masterClrMapping/>
  </p:clrMapOvr>
  <p:transition spd="slow">
    <p:pull dir="l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0DD22-A863-4A41-B9EF-63B3AB110FE9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18291" y="1037196"/>
            <a:ext cx="3928520" cy="1815739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НАЦИОНАЛЬНАЯ</a:t>
            </a:r>
            <a:r>
              <a:rPr kumimoji="0" lang="ru-RU" sz="2500" b="1" i="0" u="none" strike="noStrike" kern="1200" cap="none" spc="0" normalizeH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БЕЗОПАСНОСТЬ И ПРАВООХРАНИТЕЛЬНАЯ ДЕЯТЕЛЬНОСТЬ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6936138" y="3929066"/>
            <a:ext cx="11603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978652"/>
              </p:ext>
            </p:extLst>
          </p:nvPr>
        </p:nvGraphicFramePr>
        <p:xfrm>
          <a:off x="4161629" y="4357694"/>
          <a:ext cx="4429156" cy="1948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13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71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2028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8" name="Рисунок 17" descr="160117113808_original_ strategiya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89" y="4424702"/>
            <a:ext cx="4070454" cy="2425312"/>
          </a:xfrm>
          <a:prstGeom prst="rect">
            <a:avLst/>
          </a:prstGeom>
        </p:spPr>
      </p:pic>
      <p:pic>
        <p:nvPicPr>
          <p:cNvPr id="5" name="Рисунок 4" descr="Лесничие предупреждают первоуральцев об опасности лесных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06" y="485543"/>
            <a:ext cx="3548178" cy="2367391"/>
          </a:xfrm>
          <a:prstGeom prst="rect">
            <a:avLst/>
          </a:prstGeom>
          <a:effectLst>
            <a:glow rad="1384300">
              <a:schemeClr val="bg1">
                <a:alpha val="69000"/>
              </a:schemeClr>
            </a:glow>
            <a:softEdge rad="317500"/>
          </a:effectLst>
        </p:spPr>
      </p:pic>
    </p:spTree>
  </p:cSld>
  <p:clrMapOvr>
    <a:masterClrMapping/>
  </p:clrMapOvr>
  <p:transition spd="slow">
    <p:pull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8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E571B96-FC56-4F18-8230-692E0F2E61D8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8225" y="2045826"/>
            <a:ext cx="2143140" cy="4643470"/>
          </a:xfrm>
          <a:prstGeom prst="roundRect">
            <a:avLst/>
          </a:prstGeom>
          <a:solidFill>
            <a:schemeClr val="accent2">
              <a:lumMod val="60000"/>
              <a:lumOff val="40000"/>
              <a:alpha val="85000"/>
            </a:schemeClr>
          </a:solidFill>
          <a:ln>
            <a:noFill/>
          </a:ln>
          <a:scene3d>
            <a:camera prst="orthographicFront"/>
            <a:lightRig rig="balanced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Прогноз социально-экономического </a:t>
            </a:r>
            <a:r>
              <a:rPr lang="ru-RU" dirty="0" err="1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развитияо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 Чалтырского сельского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поселения</a:t>
            </a:r>
            <a:endParaRPr lang="en-US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на 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2026-2028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годы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268521" y="2072986"/>
            <a:ext cx="2321735" cy="464347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balanced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Муниципальные программы 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Чалтырского сельского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поселения</a:t>
            </a:r>
          </a:p>
          <a:p>
            <a:pPr algn="ctr"/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804835" y="2071678"/>
            <a:ext cx="2071702" cy="4643470"/>
          </a:xfrm>
          <a:prstGeom prst="round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balanced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Основные направления бюджетной и налоговой политики 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Чалтырского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сельского поселения</a:t>
            </a:r>
            <a:endParaRPr lang="en-US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на </a:t>
            </a:r>
            <a:r>
              <a:rPr lang="ru-RU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2026-2028 </a:t>
            </a:r>
            <a:r>
              <a:rPr lang="ru-RU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годы</a:t>
            </a:r>
            <a:endParaRPr lang="ru-RU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661695" y="2071678"/>
            <a:ext cx="2071702" cy="464347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balanced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Проект бюджета Мясниковского района Ростовской области на </a:t>
            </a:r>
            <a:r>
              <a:rPr lang="ru-RU" dirty="0" smtClean="0"/>
              <a:t>2026 </a:t>
            </a:r>
            <a:r>
              <a:rPr lang="ru-RU" dirty="0"/>
              <a:t>год и на плановый период </a:t>
            </a:r>
            <a:r>
              <a:rPr lang="ru-RU" dirty="0" smtClean="0"/>
              <a:t>2027 </a:t>
            </a:r>
            <a:r>
              <a:rPr lang="ru-RU" dirty="0"/>
              <a:t>и </a:t>
            </a:r>
            <a:r>
              <a:rPr lang="ru-RU" dirty="0" smtClean="0"/>
              <a:t>2028 </a:t>
            </a:r>
            <a:r>
              <a:rPr lang="ru-RU" dirty="0"/>
              <a:t>годов</a:t>
            </a: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452437" y="476672"/>
            <a:ext cx="8132763" cy="1022338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hangingPunct="1"/>
            <a: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/>
            </a:r>
            <a:b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</a:br>
            <a: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/>
            </a:r>
            <a:b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</a:b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Основа формирования бюджета </a:t>
            </a: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ЧАЛТЫРСКОГО </a:t>
            </a: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сельского поселения Мясниковского района на </a:t>
            </a: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2026 </a:t>
            </a: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год и на плановый период </a:t>
            </a: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2027 </a:t>
            </a: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и </a:t>
            </a:r>
            <a:r>
              <a:rPr lang="ru-RU" sz="24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2028 </a:t>
            </a:r>
            <a:r>
              <a:rPr lang="ru-RU" sz="24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годов</a:t>
            </a:r>
            <a: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/>
            </a:r>
            <a:br>
              <a:rPr lang="ru-RU" sz="2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</a:b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0B1D47E-4C09-491E-B0F5-F19D8DAC5028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sp>
        <p:nvSpPr>
          <p:cNvPr id="31751" name="Прямоугольник 7"/>
          <p:cNvSpPr>
            <a:spLocks noChangeArrowheads="1"/>
          </p:cNvSpPr>
          <p:nvPr/>
        </p:nvSpPr>
        <p:spPr bwMode="auto">
          <a:xfrm>
            <a:off x="7633188" y="1341438"/>
            <a:ext cx="1223962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(тыс. руб.)</a:t>
            </a:r>
            <a:endParaRPr lang="ru-RU" sz="15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9275"/>
            <a:ext cx="8839200" cy="773113"/>
          </a:xfrm>
        </p:spPr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Динамика расходов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Чалтырского сельского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поселения по разделу культура</a:t>
            </a:r>
            <a:endParaRPr lang="ru-RU" sz="18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+mn-lt"/>
            </a:endParaRPr>
          </a:p>
        </p:txBody>
      </p:sp>
      <p:pic>
        <p:nvPicPr>
          <p:cNvPr id="20" name="Рисунок 19" descr="4857779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03913" y="5046100"/>
            <a:ext cx="1714512" cy="798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9" descr="b699d820f7d55ea319845f242275c60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46" y="1563036"/>
            <a:ext cx="6413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9" descr="0_becb0_85ead87_L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3671" y="4909951"/>
            <a:ext cx="1524000" cy="63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8" descr="9636669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94425" y="3801522"/>
            <a:ext cx="1785950" cy="1265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64876"/>
              </p:ext>
            </p:extLst>
          </p:nvPr>
        </p:nvGraphicFramePr>
        <p:xfrm>
          <a:off x="990428" y="1361333"/>
          <a:ext cx="4464496" cy="177963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307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3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948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38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43221,7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38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39776,7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38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</a:t>
                      </a:r>
                      <a:r>
                        <a:rPr lang="ru-RU" dirty="0"/>
                        <a:t>8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39716,7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BA11C0BE-8D0A-44E3-A898-25B260D668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1077573"/>
              </p:ext>
            </p:extLst>
          </p:nvPr>
        </p:nvGraphicFramePr>
        <p:xfrm>
          <a:off x="1219213" y="377359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 spd="slow"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0DD22-A863-4A41-B9EF-63B3AB110FE9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513040"/>
              </p:ext>
            </p:extLst>
          </p:nvPr>
        </p:nvGraphicFramePr>
        <p:xfrm>
          <a:off x="161101" y="4214819"/>
          <a:ext cx="4069686" cy="2238518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942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7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704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49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049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049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2028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50,0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61101" y="2786058"/>
            <a:ext cx="3643338" cy="121444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b="1" dirty="0">
                <a:solidFill>
                  <a:schemeClr val="accent3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СРЕДСТВА МАССОВОЙ ИНФОРМАЦИИ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947182" y="3786190"/>
            <a:ext cx="11372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661695" y="785794"/>
            <a:ext cx="3643338" cy="1500198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ФИЗИЧЕСКАЯ КУЛЬТУРА</a:t>
            </a:r>
            <a:r>
              <a:rPr kumimoji="0" lang="ru-RU" sz="2500" b="1" i="0" u="none" strike="noStrike" kern="1200" cap="none" spc="0" normalizeH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 СПОРТ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009BD2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36174D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36174D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4518818" y="1643050"/>
            <a:ext cx="11372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316353"/>
              </p:ext>
            </p:extLst>
          </p:nvPr>
        </p:nvGraphicFramePr>
        <p:xfrm>
          <a:off x="4518819" y="2000240"/>
          <a:ext cx="4429156" cy="19480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13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71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Объем расходов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2026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805,7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2027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eorgia"/>
                          <a:ea typeface="+mn-ea"/>
                          <a:cs typeface="+mn-cs"/>
                        </a:rPr>
                        <a:t>0,0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eorgia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4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2028</a:t>
                      </a:r>
                      <a:endParaRPr lang="ru-RU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eorgia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1" name="Рисунок 20" descr="Reklama-v-SM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0213" y="611514"/>
            <a:ext cx="2714644" cy="2290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B9A2F56-52D0-46EB-82A0-A83FD762BB2D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8339" y="2636912"/>
            <a:ext cx="903763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183962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A03EF79-04DF-4731-B359-1495097FAF5A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446" y="656332"/>
            <a:ext cx="8026821" cy="972468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бюджетной политики</a:t>
            </a:r>
          </a:p>
        </p:txBody>
      </p:sp>
      <p:sp>
        <p:nvSpPr>
          <p:cNvPr id="4" name="Овал 3"/>
          <p:cNvSpPr/>
          <p:nvPr/>
        </p:nvSpPr>
        <p:spPr>
          <a:xfrm>
            <a:off x="270347" y="3212976"/>
            <a:ext cx="2698229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Обеспечение наполняемости бюджета собственными доходами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338503" y="3122468"/>
            <a:ext cx="2698229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Эффективное управление расходами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339409" y="3122468"/>
            <a:ext cx="2698229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Проведение взвешенной долговой политики</a:t>
            </a:r>
            <a:endParaRPr lang="ru-RU" dirty="0">
              <a:solidFill>
                <a:schemeClr val="bg2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350467" y="1844824"/>
            <a:ext cx="1728192" cy="12776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374803" y="1782066"/>
            <a:ext cx="72008" cy="13404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036732" y="1844824"/>
            <a:ext cx="1362407" cy="12776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70000"/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131E913-D0F2-461D-AECA-0D2C1C739308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8438" y="620712"/>
            <a:ext cx="8640762" cy="102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характеристики бюджета </a:t>
            </a:r>
          </a:p>
          <a:p>
            <a:pPr algn="ctr">
              <a:defRPr/>
            </a:pP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Чалтырского 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сельского поселения Мясниковского района на </a:t>
            </a: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2026 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- </a:t>
            </a: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2028 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годы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233463" y="1714488"/>
            <a:ext cx="1508748" cy="287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тыс. рублей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40548067"/>
              </p:ext>
            </p:extLst>
          </p:nvPr>
        </p:nvGraphicFramePr>
        <p:xfrm>
          <a:off x="303977" y="2071678"/>
          <a:ext cx="8501122" cy="4381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0D443C7-C26D-45E1-9AB0-0D145B39D450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0247" name="TextBox 10"/>
          <p:cNvSpPr txBox="1">
            <a:spLocks noChangeArrowheads="1"/>
          </p:cNvSpPr>
          <p:nvPr/>
        </p:nvSpPr>
        <p:spPr bwMode="auto">
          <a:xfrm>
            <a:off x="5448300" y="928688"/>
            <a:ext cx="3071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2539" y="500042"/>
            <a:ext cx="8640762" cy="102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параметры бюджета </a:t>
            </a:r>
          </a:p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</a:t>
            </a: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2026 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год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61101" y="1928802"/>
            <a:ext cx="2786082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 на доходы физических лиц – </a:t>
            </a:r>
            <a:r>
              <a:rPr lang="ru-RU" dirty="0" smtClean="0">
                <a:solidFill>
                  <a:schemeClr val="tx1"/>
                </a:solidFill>
              </a:rPr>
              <a:t>70368,9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61101" y="3071810"/>
            <a:ext cx="2786082" cy="9286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 на имущество – </a:t>
            </a:r>
            <a:r>
              <a:rPr lang="ru-RU" dirty="0" smtClean="0">
                <a:solidFill>
                  <a:schemeClr val="tx1"/>
                </a:solidFill>
              </a:rPr>
              <a:t>65380,0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61101" y="4143380"/>
            <a:ext cx="2786082" cy="5715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Налоги на совокупный доход </a:t>
            </a:r>
            <a:r>
              <a:rPr lang="ru-RU" dirty="0">
                <a:solidFill>
                  <a:schemeClr val="tx1"/>
                </a:solidFill>
              </a:rPr>
              <a:t>– </a:t>
            </a:r>
            <a:r>
              <a:rPr lang="ru-RU" dirty="0" smtClean="0">
                <a:solidFill>
                  <a:schemeClr val="tx1"/>
                </a:solidFill>
              </a:rPr>
              <a:t>9796,0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36629" y="5072074"/>
            <a:ext cx="2786082" cy="500066"/>
          </a:xfrm>
          <a:prstGeom prst="rect">
            <a:avLst/>
          </a:prstGeom>
          <a:solidFill>
            <a:srgbClr val="F9E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Неналоговые доходы – </a:t>
            </a:r>
            <a:r>
              <a:rPr lang="ru-RU" dirty="0" smtClean="0">
                <a:solidFill>
                  <a:schemeClr val="tx1"/>
                </a:solidFill>
              </a:rPr>
              <a:t>598,5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36629" y="5786454"/>
            <a:ext cx="2786082" cy="500066"/>
          </a:xfrm>
          <a:prstGeom prst="rect">
            <a:avLst/>
          </a:prstGeom>
          <a:solidFill>
            <a:srgbClr val="F9E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Безвозмездные поступления – </a:t>
            </a:r>
            <a:r>
              <a:rPr lang="ru-RU" dirty="0" smtClean="0">
                <a:solidFill>
                  <a:schemeClr val="tx1"/>
                </a:solidFill>
              </a:rPr>
              <a:t>48835,4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804703" y="1857364"/>
            <a:ext cx="3071833" cy="92869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Социальная политика – </a:t>
            </a:r>
            <a:r>
              <a:rPr lang="ru-RU" dirty="0" smtClean="0">
                <a:solidFill>
                  <a:schemeClr val="tx1"/>
                </a:solidFill>
              </a:rPr>
              <a:t>720,0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804703" y="2910727"/>
            <a:ext cx="3071833" cy="55399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Жилищно-коммунальное хозяйство  – </a:t>
            </a:r>
            <a:r>
              <a:rPr lang="ru-RU" dirty="0" smtClean="0">
                <a:solidFill>
                  <a:schemeClr val="tx1"/>
                </a:solidFill>
              </a:rPr>
              <a:t>41499,2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801468" y="3607595"/>
            <a:ext cx="3071833" cy="5715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Культура – </a:t>
            </a:r>
            <a:r>
              <a:rPr lang="ru-RU" dirty="0" smtClean="0">
                <a:solidFill>
                  <a:schemeClr val="tx1"/>
                </a:solidFill>
              </a:rPr>
              <a:t>43221,7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831873" y="4250536"/>
            <a:ext cx="3071833" cy="5000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Физическая культура и спорт– </a:t>
            </a:r>
            <a:r>
              <a:rPr lang="ru-RU" dirty="0" smtClean="0">
                <a:solidFill>
                  <a:schemeClr val="tx1"/>
                </a:solidFill>
              </a:rPr>
              <a:t>805,7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804703" y="5929330"/>
            <a:ext cx="3071833" cy="785818"/>
          </a:xfrm>
          <a:prstGeom prst="rect">
            <a:avLst/>
          </a:prstGeom>
          <a:solidFill>
            <a:srgbClr val="B4D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экономика – </a:t>
            </a:r>
            <a:r>
              <a:rPr lang="ru-RU" dirty="0" smtClean="0">
                <a:solidFill>
                  <a:schemeClr val="tx1"/>
                </a:solidFill>
              </a:rPr>
              <a:t>65043,3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831873" y="4822041"/>
            <a:ext cx="3071833" cy="500066"/>
          </a:xfrm>
          <a:prstGeom prst="rect">
            <a:avLst/>
          </a:prstGeom>
          <a:solidFill>
            <a:srgbClr val="B4D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оборона – </a:t>
            </a:r>
            <a:r>
              <a:rPr lang="ru-RU" dirty="0" smtClean="0">
                <a:solidFill>
                  <a:schemeClr val="tx1"/>
                </a:solidFill>
              </a:rPr>
              <a:t>2212,6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61101" y="142873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Доходы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447777" y="1357298"/>
            <a:ext cx="142876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Расходы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615163" y="1643996"/>
            <a:ext cx="1508748" cy="287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Тыс. рублей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5831873" y="5382290"/>
            <a:ext cx="3071833" cy="500066"/>
          </a:xfrm>
          <a:prstGeom prst="rect">
            <a:avLst/>
          </a:prstGeom>
          <a:solidFill>
            <a:srgbClr val="B4D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безопасность  – </a:t>
            </a:r>
            <a:r>
              <a:rPr lang="ru-RU" dirty="0" smtClean="0">
                <a:solidFill>
                  <a:schemeClr val="tx1"/>
                </a:solidFill>
              </a:rPr>
              <a:t>4050,0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Номер слайда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0D443C7-C26D-45E1-9AB0-0D145B39D450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10247" name="TextBox 10"/>
          <p:cNvSpPr txBox="1">
            <a:spLocks noChangeArrowheads="1"/>
          </p:cNvSpPr>
          <p:nvPr/>
        </p:nvSpPr>
        <p:spPr bwMode="auto">
          <a:xfrm>
            <a:off x="5448300" y="928688"/>
            <a:ext cx="3071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2539" y="500042"/>
            <a:ext cx="8640762" cy="1022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Основные параметры бюджета </a:t>
            </a:r>
          </a:p>
          <a:p>
            <a:pPr algn="ctr">
              <a:defRPr/>
            </a:pP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 20</a:t>
            </a:r>
            <a:r>
              <a:rPr lang="en-US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</a:t>
            </a: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7</a:t>
            </a:r>
            <a:r>
              <a:rPr lang="en-US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-202</a:t>
            </a:r>
            <a:r>
              <a:rPr lang="ru-RU" sz="3100" b="1" dirty="0" smtClean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8 </a:t>
            </a:r>
            <a:r>
              <a:rPr lang="ru-RU" sz="3100" b="1" dirty="0">
                <a:ln w="3175">
                  <a:noFill/>
                  <a:prstDash val="solid"/>
                  <a:round/>
                </a:ln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годы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661299" y="1500174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57B27"/>
                </a:solidFill>
              </a:rPr>
              <a:t>Доходы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233331" y="1571612"/>
            <a:ext cx="142876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Расходы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912538" y="1555717"/>
            <a:ext cx="1508748" cy="287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тыс. рублей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61101" y="2214554"/>
            <a:ext cx="4286280" cy="928694"/>
          </a:xfrm>
          <a:prstGeom prst="rect">
            <a:avLst/>
          </a:prstGeom>
          <a:blipFill dpi="0" rotWithShape="1">
            <a:blip r:embed="rId3" cstate="print">
              <a:alphaModFix amt="28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 на доходы физических лиц – </a:t>
            </a:r>
            <a:r>
              <a:rPr lang="ru-RU" dirty="0" smtClean="0">
                <a:solidFill>
                  <a:schemeClr val="tx1"/>
                </a:solidFill>
              </a:rPr>
              <a:t>76858,3</a:t>
            </a:r>
            <a:r>
              <a:rPr lang="ru-RU" dirty="0" smtClean="0"/>
              <a:t>                           </a:t>
            </a:r>
            <a:r>
              <a:rPr lang="ru-RU" dirty="0" smtClean="0">
                <a:solidFill>
                  <a:schemeClr val="tx1"/>
                </a:solidFill>
              </a:rPr>
              <a:t>84177,9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46853" y="178592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257B27"/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2027</a:t>
            </a:r>
            <a:endParaRPr lang="ru-RU" b="1" dirty="0">
              <a:solidFill>
                <a:srgbClr val="257B27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875745" y="178592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257B27"/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2028</a:t>
            </a:r>
            <a:endParaRPr lang="ru-RU" b="1" dirty="0">
              <a:solidFill>
                <a:srgbClr val="257B27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61101" y="4214818"/>
            <a:ext cx="4286280" cy="571504"/>
          </a:xfrm>
          <a:prstGeom prst="rect">
            <a:avLst/>
          </a:prstGeom>
          <a:blipFill dpi="0" rotWithShape="1">
            <a:blip r:embed="rId4" cstate="print">
              <a:alphaModFix amt="64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Налоги на совокупный доход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10187,8                            10595,4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61101" y="4964929"/>
            <a:ext cx="4286280" cy="642942"/>
          </a:xfrm>
          <a:prstGeom prst="rect">
            <a:avLst/>
          </a:prstGeom>
          <a:blipFill>
            <a:blip r:embed="rId5" cstate="print">
              <a:alphaModFix amt="39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Неналоговые доходы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362,5                           362,5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61101" y="6215082"/>
            <a:ext cx="4286280" cy="500066"/>
          </a:xfrm>
          <a:prstGeom prst="rect">
            <a:avLst/>
          </a:prstGeom>
          <a:blipFill dpi="0" rotWithShape="1">
            <a:blip r:embed="rId6" cstate="print">
              <a:alphaModFix amt="31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Безвозмездные поступления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37108,4                        37388,6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733133" y="2214554"/>
            <a:ext cx="4143404" cy="669134"/>
          </a:xfrm>
          <a:prstGeom prst="rect">
            <a:avLst/>
          </a:prstGeom>
          <a:blipFill dpi="0" rotWithShape="1">
            <a:blip r:embed="rId7" cstate="print">
              <a:alphaModFix amt="44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Социальная политика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750,0                             750,0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018885" y="178592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2027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590653" y="1785926"/>
            <a:ext cx="121444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2028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733133" y="3764975"/>
            <a:ext cx="4143404" cy="491522"/>
          </a:xfrm>
          <a:prstGeom prst="rect">
            <a:avLst/>
          </a:prstGeom>
          <a:blipFill dpi="0" rotWithShape="1">
            <a:blip r:embed="rId8" cstate="print">
              <a:alphaModFix amt="58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Культура–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39776,7                                      39716,7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733133" y="6072182"/>
            <a:ext cx="4143404" cy="642966"/>
          </a:xfrm>
          <a:prstGeom prst="rect">
            <a:avLst/>
          </a:prstGeom>
          <a:blipFill>
            <a:blip r:embed="rId9" cstate="print">
              <a:alphaModFix amt="60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экономика 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4050,0                                    4050,0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1101" y="3214686"/>
            <a:ext cx="4286280" cy="928694"/>
          </a:xfrm>
          <a:prstGeom prst="rect">
            <a:avLst/>
          </a:prstGeom>
          <a:blipFill dpi="0" rotWithShape="1">
            <a:blip r:embed="rId3" cstate="print">
              <a:alphaModFix amt="28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Налоги </a:t>
            </a:r>
            <a:r>
              <a:rPr lang="ru-RU" dirty="0">
                <a:solidFill>
                  <a:schemeClr val="tx1"/>
                </a:solidFill>
              </a:rPr>
              <a:t>на имущество–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65380,0</a:t>
            </a:r>
            <a:r>
              <a:rPr lang="ru-RU" dirty="0" smtClean="0"/>
              <a:t>                     </a:t>
            </a:r>
            <a:r>
              <a:rPr lang="ru-RU" dirty="0" smtClean="0">
                <a:solidFill>
                  <a:schemeClr val="tx1"/>
                </a:solidFill>
              </a:rPr>
              <a:t>65380,0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33133" y="2954836"/>
            <a:ext cx="4143404" cy="753555"/>
          </a:xfrm>
          <a:prstGeom prst="rect">
            <a:avLst/>
          </a:prstGeom>
          <a:blipFill>
            <a:blip r:embed="rId9" cstate="print">
              <a:alphaModFix amt="60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Жилищно-коммунальное хозяйство–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53620,8                                   46139,1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26802" y="4313081"/>
            <a:ext cx="4143404" cy="571504"/>
          </a:xfrm>
          <a:prstGeom prst="rect">
            <a:avLst/>
          </a:prstGeom>
          <a:blipFill dpi="0" rotWithShape="1">
            <a:blip r:embed="rId8" cstate="print">
              <a:alphaModFix amt="58000"/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Физическая культура и спорт–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0,0                                    </a:t>
            </a:r>
            <a:r>
              <a:rPr lang="ru-RU" dirty="0">
                <a:solidFill>
                  <a:schemeClr val="tx1"/>
                </a:solidFill>
              </a:rPr>
              <a:t>0,0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721638" y="4964905"/>
            <a:ext cx="4143404" cy="642966"/>
          </a:xfrm>
          <a:prstGeom prst="rect">
            <a:avLst/>
          </a:prstGeom>
          <a:blipFill>
            <a:blip r:embed="rId9" cstate="print">
              <a:alphaModFix amt="60000"/>
            </a:blip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Национальная оборона–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2471,1                                  3138,8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A9CC6E4-03D3-473C-B3F7-CF42EF23DB0C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7170" name="Rectangle 2"/>
          <p:cNvSpPr>
            <a:spLocks noGrp="1"/>
          </p:cNvSpPr>
          <p:nvPr>
            <p:ph type="ctrTitle" idx="4294967295"/>
          </p:nvPr>
        </p:nvSpPr>
        <p:spPr>
          <a:xfrm>
            <a:off x="558800" y="548680"/>
            <a:ext cx="7681913" cy="936104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5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Динамика доходов бюджета </a:t>
            </a:r>
            <a:r>
              <a:rPr lang="ru-RU" sz="25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Чалтырского сельского </a:t>
            </a:r>
            <a:r>
              <a:rPr lang="ru-RU" sz="25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поселения</a:t>
            </a:r>
          </a:p>
        </p:txBody>
      </p:sp>
      <p:sp>
        <p:nvSpPr>
          <p:cNvPr id="12292" name="Text Box 12"/>
          <p:cNvSpPr txBox="1">
            <a:spLocks noChangeArrowheads="1"/>
          </p:cNvSpPr>
          <p:nvPr/>
        </p:nvSpPr>
        <p:spPr bwMode="auto">
          <a:xfrm rot="1200000">
            <a:off x="6715125" y="4025900"/>
            <a:ext cx="844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 dirty="0">
              <a:solidFill>
                <a:srgbClr val="6600CC"/>
              </a:solidFill>
              <a:latin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19019" y="1556792"/>
            <a:ext cx="1234966" cy="287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тыс. рублей</a:t>
            </a:r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8037439"/>
              </p:ext>
            </p:extLst>
          </p:nvPr>
        </p:nvGraphicFramePr>
        <p:xfrm>
          <a:off x="774403" y="2057400"/>
          <a:ext cx="6897191" cy="4107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1">
            <a:extLst>
              <a:ext uri="{FF2B5EF4-FFF2-40B4-BE49-F238E27FC236}">
                <a16:creationId xmlns:a16="http://schemas.microsoft.com/office/drawing/2014/main" id="{105042A0-EBEB-4ACB-B732-7905DFBB8196}"/>
              </a:ext>
            </a:extLst>
          </p:cNvPr>
          <p:cNvSpPr txBox="1"/>
          <p:nvPr/>
        </p:nvSpPr>
        <p:spPr>
          <a:xfrm>
            <a:off x="6247011" y="2550011"/>
            <a:ext cx="790349" cy="35656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113903,3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7000">
    <p:checke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59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237B758-92EB-4041-A7F2-C68A92F0892B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558800" y="692150"/>
            <a:ext cx="768191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balanced" dir="t"/>
            </a:scene3d>
            <a:sp3d prstMaterial="plastic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9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+mj-cs"/>
              </a:rPr>
              <a:t>Налоговые и неналоговые доходы бюджета </a:t>
            </a:r>
            <a:r>
              <a:rPr lang="ru-RU" sz="29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+mj-cs"/>
              </a:rPr>
              <a:t>Чалтырского </a:t>
            </a:r>
            <a:r>
              <a:rPr lang="ru-RU" sz="29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+mj-cs"/>
              </a:rPr>
              <a:t>сельского поселения Мясниковского района</a:t>
            </a:r>
          </a:p>
        </p:txBody>
      </p:sp>
      <p:sp>
        <p:nvSpPr>
          <p:cNvPr id="15366" name="Прямоугольник 8"/>
          <p:cNvSpPr>
            <a:spLocks noChangeArrowheads="1"/>
          </p:cNvSpPr>
          <p:nvPr/>
        </p:nvSpPr>
        <p:spPr bwMode="auto">
          <a:xfrm>
            <a:off x="7111107" y="2083891"/>
            <a:ext cx="15626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dirty="0"/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2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849560"/>
              </p:ext>
            </p:extLst>
          </p:nvPr>
        </p:nvGraphicFramePr>
        <p:xfrm>
          <a:off x="918419" y="2268557"/>
          <a:ext cx="6192688" cy="4395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cover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6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0_87c88_df843dc5_ori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804703" y="5039543"/>
            <a:ext cx="3232935" cy="1818457"/>
          </a:xfrm>
          <a:prstGeom prst="rect">
            <a:avLst/>
          </a:prstGeom>
        </p:spPr>
      </p:pic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518291" y="428604"/>
            <a:ext cx="8132763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Структура собственных доходов бюджета </a:t>
            </a:r>
            <a:r>
              <a:rPr lang="en-US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/>
            </a:r>
            <a:br>
              <a:rPr lang="en-US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</a:br>
            <a:r>
              <a:rPr lang="ru-RU" sz="2500" b="1" dirty="0" smtClean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Чалтырского </a:t>
            </a:r>
            <a:r>
              <a:rPr lang="ru-RU" sz="2500" b="1" dirty="0"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cs typeface="Times New Roman" pitchFamily="18" charset="0"/>
              </a:rPr>
              <a:t>сельского поселения в 2025 году</a:t>
            </a:r>
          </a:p>
        </p:txBody>
      </p:sp>
      <p:sp>
        <p:nvSpPr>
          <p:cNvPr id="16387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CC16AAC-0D98-4B50-AE46-01B8216C6800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982024"/>
              </p:ext>
            </p:extLst>
          </p:nvPr>
        </p:nvGraphicFramePr>
        <p:xfrm>
          <a:off x="630386" y="1400174"/>
          <a:ext cx="8020667" cy="5125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slow" advTm="7000">
    <p:circl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6">
      <a:dk1>
        <a:sysClr val="windowText" lastClr="000000"/>
      </a:dk1>
      <a:lt1>
        <a:sysClr val="window" lastClr="FFFFFF"/>
      </a:lt1>
      <a:dk2>
        <a:srgbClr val="265A9A"/>
      </a:dk2>
      <a:lt2>
        <a:srgbClr val="EEECE1"/>
      </a:lt2>
      <a:accent1>
        <a:srgbClr val="4F81BD"/>
      </a:accent1>
      <a:accent2>
        <a:srgbClr val="9F3B38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Lucida Sans Unicode"/>
        <a:ea typeface=""/>
        <a:cs typeface=""/>
      </a:majorFont>
      <a:minorFont>
        <a:latin typeface="Georgia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9253</TotalTime>
  <Words>680</Words>
  <Application>Microsoft Office PowerPoint</Application>
  <PresentationFormat>Произвольный</PresentationFormat>
  <Paragraphs>260</Paragraphs>
  <Slides>22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Calibri</vt:lpstr>
      <vt:lpstr>Georgia</vt:lpstr>
      <vt:lpstr>Lucida Sans Unicode</vt:lpstr>
      <vt:lpstr>Times New Roman</vt:lpstr>
      <vt:lpstr>Trebuchet MS</vt:lpstr>
      <vt:lpstr>Wingdings 2</vt:lpstr>
      <vt:lpstr>Городская</vt:lpstr>
      <vt:lpstr>Презентация PowerPoint</vt:lpstr>
      <vt:lpstr>  Основа формирования бюджета ЧАЛТЫРСКОГО сельского поселения Мясниковского района на 2026 год и на плановый период 2027 и 2028 годов </vt:lpstr>
      <vt:lpstr>Основные направления бюджетной политики</vt:lpstr>
      <vt:lpstr>Презентация PowerPoint</vt:lpstr>
      <vt:lpstr>Презентация PowerPoint</vt:lpstr>
      <vt:lpstr>Презентация PowerPoint</vt:lpstr>
      <vt:lpstr>Динамика доходов бюджета Чалтырского сельского поселения</vt:lpstr>
      <vt:lpstr>Презентация PowerPoint</vt:lpstr>
      <vt:lpstr>Структура собственных доходов бюджета  Чалтырского сельского поселения в 2025 году</vt:lpstr>
      <vt:lpstr>ДИНАМИКА ПОСТУПЛЕНИЙ НАЛОГА НА ДОХОДЫ ФИЗИЧЕСКИХ ЛИЦ</vt:lpstr>
      <vt:lpstr>Презентация PowerPoint</vt:lpstr>
      <vt:lpstr>ДИНАМИКА ПОСТУПЛЕНИЙ ИМУЩЕСТВЕННЫХ НАЛОГОВ</vt:lpstr>
      <vt:lpstr>БЕЗВОЗМЕЗДНЫЕ ПОСТУПЛЕНИЯ</vt:lpstr>
      <vt:lpstr>Расходы бюджета Чалтырского сельского поселения в 2026 году</vt:lpstr>
      <vt:lpstr>Презентация PowerPoint</vt:lpstr>
      <vt:lpstr>Структура расходов бюджета  Чалтырского сельского поселения в 2026 году по разделам</vt:lpstr>
      <vt:lpstr>Презентация PowerPoint</vt:lpstr>
      <vt:lpstr>Презентация PowerPoint</vt:lpstr>
      <vt:lpstr>Презентация PowerPoint</vt:lpstr>
      <vt:lpstr>Динамика расходов Чалтырского сельского поселения по разделу культура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бюджета на 2014 год и на плановый период 2015 и 2016 годов направлен на решение следующих ключевых задач:</dc:title>
  <dc:creator>Luda</dc:creator>
  <cp:lastModifiedBy>Пользователь Windows</cp:lastModifiedBy>
  <cp:revision>1099</cp:revision>
  <cp:lastPrinted>2013-12-02T17:09:54Z</cp:lastPrinted>
  <dcterms:created xsi:type="dcterms:W3CDTF">2013-12-01T13:39:32Z</dcterms:created>
  <dcterms:modified xsi:type="dcterms:W3CDTF">2026-01-19T09:14:18Z</dcterms:modified>
</cp:coreProperties>
</file>